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60" r:id="rId2"/>
    <p:sldId id="276" r:id="rId3"/>
    <p:sldId id="294" r:id="rId4"/>
    <p:sldId id="295" r:id="rId5"/>
    <p:sldId id="296" r:id="rId6"/>
    <p:sldId id="297" r:id="rId7"/>
    <p:sldId id="274" r:id="rId8"/>
    <p:sldId id="289" r:id="rId9"/>
    <p:sldId id="290" r:id="rId10"/>
    <p:sldId id="291" r:id="rId11"/>
    <p:sldId id="280" r:id="rId12"/>
    <p:sldId id="283" r:id="rId13"/>
    <p:sldId id="285" r:id="rId14"/>
    <p:sldId id="286" r:id="rId15"/>
    <p:sldId id="287" r:id="rId16"/>
    <p:sldId id="292" r:id="rId17"/>
    <p:sldId id="265" r:id="rId18"/>
    <p:sldId id="272" r:id="rId19"/>
    <p:sldId id="264" r:id="rId20"/>
    <p:sldId id="266" r:id="rId21"/>
    <p:sldId id="267" r:id="rId22"/>
    <p:sldId id="268" r:id="rId23"/>
    <p:sldId id="269" r:id="rId24"/>
    <p:sldId id="279" r:id="rId25"/>
    <p:sldId id="293" r:id="rId26"/>
    <p:sldId id="278" r:id="rId2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429" autoAdjust="0"/>
  </p:normalViewPr>
  <p:slideViewPr>
    <p:cSldViewPr>
      <p:cViewPr>
        <p:scale>
          <a:sx n="100" d="100"/>
          <a:sy n="100" d="100"/>
        </p:scale>
        <p:origin x="-1860" y="-1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0F8C93-2983-418C-8C63-291AE5CBC98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16614817-3518-4F1B-B3B9-16EF30240B38}">
      <dgm:prSet phldrT="[Text]" custT="1"/>
      <dgm:spPr/>
      <dgm:t>
        <a:bodyPr/>
        <a:lstStyle/>
        <a:p>
          <a:r>
            <a:rPr lang="en-US" sz="2400" b="1" dirty="0" smtClean="0"/>
            <a:t>Levee Improvements </a:t>
          </a:r>
          <a:endParaRPr lang="en-US" sz="2400" b="1" dirty="0"/>
        </a:p>
      </dgm:t>
    </dgm:pt>
    <dgm:pt modelId="{0A49E9F9-7EA8-4D3A-AE89-70B2071A6659}" type="parTrans" cxnId="{F954EA56-6320-4698-B5C0-D89713AA17D8}">
      <dgm:prSet/>
      <dgm:spPr/>
      <dgm:t>
        <a:bodyPr/>
        <a:lstStyle/>
        <a:p>
          <a:endParaRPr lang="en-US"/>
        </a:p>
      </dgm:t>
    </dgm:pt>
    <dgm:pt modelId="{2396EDBA-0907-410F-8857-98C39675FD07}" type="sibTrans" cxnId="{F954EA56-6320-4698-B5C0-D89713AA17D8}">
      <dgm:prSet/>
      <dgm:spPr/>
      <dgm:t>
        <a:bodyPr/>
        <a:lstStyle/>
        <a:p>
          <a:endParaRPr lang="en-US"/>
        </a:p>
      </dgm:t>
    </dgm:pt>
    <dgm:pt modelId="{EE67ED7C-9310-43E9-932A-DEC0F493E2D9}">
      <dgm:prSet phldrT="[Text]" custT="1"/>
      <dgm:spPr/>
      <dgm:t>
        <a:bodyPr/>
        <a:lstStyle/>
        <a:p>
          <a:r>
            <a:rPr lang="en-US" sz="2400" b="1" dirty="0" smtClean="0"/>
            <a:t>Shoreline Improvements </a:t>
          </a:r>
          <a:endParaRPr lang="en-US" sz="2400" b="1" dirty="0"/>
        </a:p>
      </dgm:t>
    </dgm:pt>
    <dgm:pt modelId="{EB2DEFD7-FC90-4970-A937-1D0A25FB66AF}" type="parTrans" cxnId="{182B22DF-A205-4BA5-B9FB-6397585E1412}">
      <dgm:prSet/>
      <dgm:spPr/>
      <dgm:t>
        <a:bodyPr/>
        <a:lstStyle/>
        <a:p>
          <a:endParaRPr lang="en-US"/>
        </a:p>
      </dgm:t>
    </dgm:pt>
    <dgm:pt modelId="{6E34F941-CDCA-4FBE-AB70-BD4D3A63F8A7}" type="sibTrans" cxnId="{182B22DF-A205-4BA5-B9FB-6397585E1412}">
      <dgm:prSet/>
      <dgm:spPr/>
      <dgm:t>
        <a:bodyPr/>
        <a:lstStyle/>
        <a:p>
          <a:endParaRPr lang="en-US"/>
        </a:p>
      </dgm:t>
    </dgm:pt>
    <dgm:pt modelId="{5B61BA34-0057-4B1D-A774-E848176A81CE}">
      <dgm:prSet phldrT="[Text]"/>
      <dgm:spPr/>
      <dgm:t>
        <a:bodyPr/>
        <a:lstStyle/>
        <a:p>
          <a:r>
            <a:rPr lang="en-US" sz="2200" dirty="0" smtClean="0"/>
            <a:t>Concrete wall along edge of roadway</a:t>
          </a:r>
          <a:endParaRPr lang="en-US" sz="2200" dirty="0"/>
        </a:p>
      </dgm:t>
    </dgm:pt>
    <dgm:pt modelId="{4C9A02E0-5FF6-4CCC-BA2C-C2392C86C26B}" type="parTrans" cxnId="{F4731EC9-13E5-40D9-AEFE-DA99F9391D07}">
      <dgm:prSet/>
      <dgm:spPr/>
      <dgm:t>
        <a:bodyPr/>
        <a:lstStyle/>
        <a:p>
          <a:endParaRPr lang="en-US"/>
        </a:p>
      </dgm:t>
    </dgm:pt>
    <dgm:pt modelId="{B4FE6939-FC76-4FA0-B480-48C9EBA3866B}" type="sibTrans" cxnId="{F4731EC9-13E5-40D9-AEFE-DA99F9391D07}">
      <dgm:prSet/>
      <dgm:spPr/>
      <dgm:t>
        <a:bodyPr/>
        <a:lstStyle/>
        <a:p>
          <a:endParaRPr lang="en-US"/>
        </a:p>
      </dgm:t>
    </dgm:pt>
    <dgm:pt modelId="{837C07A6-DD68-4351-9E09-CC3B3BD999AD}">
      <dgm:prSet phldrT="[Text]"/>
      <dgm:spPr/>
      <dgm:t>
        <a:bodyPr/>
        <a:lstStyle/>
        <a:p>
          <a:r>
            <a:rPr lang="en-US" sz="2200" dirty="0" smtClean="0"/>
            <a:t>Sheet pile wall along edge of roadway</a:t>
          </a:r>
          <a:endParaRPr lang="en-US" sz="2200" dirty="0"/>
        </a:p>
      </dgm:t>
    </dgm:pt>
    <dgm:pt modelId="{DF04B7C7-649A-47F3-B77E-D57F49AFB0CB}" type="parTrans" cxnId="{72EAD48E-3AEF-4D70-B1F3-6EE704CBF2B3}">
      <dgm:prSet/>
      <dgm:spPr/>
      <dgm:t>
        <a:bodyPr/>
        <a:lstStyle/>
        <a:p>
          <a:endParaRPr lang="en-US"/>
        </a:p>
      </dgm:t>
    </dgm:pt>
    <dgm:pt modelId="{CFAFF0BC-3375-4E9A-9676-C040B606DF3C}" type="sibTrans" cxnId="{72EAD48E-3AEF-4D70-B1F3-6EE704CBF2B3}">
      <dgm:prSet/>
      <dgm:spPr/>
      <dgm:t>
        <a:bodyPr/>
        <a:lstStyle/>
        <a:p>
          <a:endParaRPr lang="en-US"/>
        </a:p>
      </dgm:t>
    </dgm:pt>
    <dgm:pt modelId="{DAA47856-8A59-4E71-AAE8-1CE5FE9CA218}">
      <dgm:prSet phldrT="[Text]" custT="1"/>
      <dgm:spPr/>
      <dgm:t>
        <a:bodyPr/>
        <a:lstStyle/>
        <a:p>
          <a:r>
            <a:rPr lang="en-US" sz="2400" b="1" dirty="0" smtClean="0"/>
            <a:t>Roadway Improvements </a:t>
          </a:r>
          <a:endParaRPr lang="en-US" sz="2400" b="1" dirty="0"/>
        </a:p>
      </dgm:t>
    </dgm:pt>
    <dgm:pt modelId="{1DCFD9EB-03F7-47DD-BE48-F37F790C295C}" type="parTrans" cxnId="{828AD994-89D5-421F-9E37-CED6592CEDEC}">
      <dgm:prSet/>
      <dgm:spPr/>
      <dgm:t>
        <a:bodyPr/>
        <a:lstStyle/>
        <a:p>
          <a:endParaRPr lang="en-US"/>
        </a:p>
      </dgm:t>
    </dgm:pt>
    <dgm:pt modelId="{8D1F03FE-A921-4CB5-8660-180B2B609031}" type="sibTrans" cxnId="{828AD994-89D5-421F-9E37-CED6592CEDEC}">
      <dgm:prSet/>
      <dgm:spPr/>
      <dgm:t>
        <a:bodyPr/>
        <a:lstStyle/>
        <a:p>
          <a:endParaRPr lang="en-US"/>
        </a:p>
      </dgm:t>
    </dgm:pt>
    <dgm:pt modelId="{8FED7005-ADA3-494D-B3EC-A4D64F174597}">
      <dgm:prSet phldrT="[Text]" custT="1"/>
      <dgm:spPr/>
      <dgm:t>
        <a:bodyPr/>
        <a:lstStyle/>
        <a:p>
          <a:r>
            <a:rPr lang="en-US" sz="2400" dirty="0" smtClean="0"/>
            <a:t>Stability berm on landside slope</a:t>
          </a:r>
          <a:endParaRPr lang="en-US" sz="2400" dirty="0"/>
        </a:p>
      </dgm:t>
    </dgm:pt>
    <dgm:pt modelId="{1EF0952E-119E-4CCB-879D-82E32DFEC4AA}" type="sibTrans" cxnId="{6FE0110B-9104-4D05-A827-7185BCB52E1F}">
      <dgm:prSet/>
      <dgm:spPr/>
      <dgm:t>
        <a:bodyPr/>
        <a:lstStyle/>
        <a:p>
          <a:endParaRPr lang="en-US"/>
        </a:p>
      </dgm:t>
    </dgm:pt>
    <dgm:pt modelId="{26A8C933-A65C-4039-9F4F-10AAFD8275E3}" type="parTrans" cxnId="{6FE0110B-9104-4D05-A827-7185BCB52E1F}">
      <dgm:prSet/>
      <dgm:spPr/>
      <dgm:t>
        <a:bodyPr/>
        <a:lstStyle/>
        <a:p>
          <a:endParaRPr lang="en-US"/>
        </a:p>
      </dgm:t>
    </dgm:pt>
    <dgm:pt modelId="{BA608872-AB2D-4CBF-BA5F-B23C5F3BD11C}">
      <dgm:prSet phldrT="[Text]" custT="1"/>
      <dgm:spPr/>
      <dgm:t>
        <a:bodyPr/>
        <a:lstStyle/>
        <a:p>
          <a:r>
            <a:rPr lang="en-US" sz="2400" dirty="0" smtClean="0"/>
            <a:t>Seepage berm on landside slope</a:t>
          </a:r>
          <a:endParaRPr lang="en-US" sz="2400" dirty="0"/>
        </a:p>
      </dgm:t>
    </dgm:pt>
    <dgm:pt modelId="{7AE5FC22-807C-4AA3-9A7B-1E8774FE531C}" type="parTrans" cxnId="{0D22D4D6-1AE7-4D6A-804B-069B8668765E}">
      <dgm:prSet/>
      <dgm:spPr/>
      <dgm:t>
        <a:bodyPr/>
        <a:lstStyle/>
        <a:p>
          <a:endParaRPr lang="en-US"/>
        </a:p>
      </dgm:t>
    </dgm:pt>
    <dgm:pt modelId="{C74802A5-CEAA-4874-A2C4-78D6D7ADD8FD}" type="sibTrans" cxnId="{0D22D4D6-1AE7-4D6A-804B-069B8668765E}">
      <dgm:prSet/>
      <dgm:spPr/>
      <dgm:t>
        <a:bodyPr/>
        <a:lstStyle/>
        <a:p>
          <a:endParaRPr lang="en-US"/>
        </a:p>
      </dgm:t>
    </dgm:pt>
    <dgm:pt modelId="{B465DA7F-C9FF-45B1-BA4D-6378BF70B8AA}">
      <dgm:prSet phldrT="[Text]" custT="1"/>
      <dgm:spPr/>
      <dgm:t>
        <a:bodyPr/>
        <a:lstStyle/>
        <a:p>
          <a:r>
            <a:rPr lang="en-US" sz="2400" dirty="0" smtClean="0"/>
            <a:t>Erosion protection on waterside slope</a:t>
          </a:r>
          <a:endParaRPr lang="en-US" sz="2400" dirty="0"/>
        </a:p>
      </dgm:t>
    </dgm:pt>
    <dgm:pt modelId="{BF36AED6-9BBC-41B3-B465-5761FAA7866A}" type="parTrans" cxnId="{7175D330-085F-42A6-8E68-63D038DC29B2}">
      <dgm:prSet/>
      <dgm:spPr/>
      <dgm:t>
        <a:bodyPr/>
        <a:lstStyle/>
        <a:p>
          <a:endParaRPr lang="en-US"/>
        </a:p>
      </dgm:t>
    </dgm:pt>
    <dgm:pt modelId="{F85525B8-2FA5-4A90-A133-671AD45C6BA6}" type="sibTrans" cxnId="{7175D330-085F-42A6-8E68-63D038DC29B2}">
      <dgm:prSet/>
      <dgm:spPr/>
      <dgm:t>
        <a:bodyPr/>
        <a:lstStyle/>
        <a:p>
          <a:endParaRPr lang="en-US"/>
        </a:p>
      </dgm:t>
    </dgm:pt>
    <dgm:pt modelId="{567620E1-E776-4D36-8A47-562759A6BF64}">
      <dgm:prSet phldrT="[Text]"/>
      <dgm:spPr/>
      <dgm:t>
        <a:bodyPr/>
        <a:lstStyle/>
        <a:p>
          <a:r>
            <a:rPr lang="en-US" sz="2200" dirty="0" smtClean="0"/>
            <a:t>Raise elevation of roadway surface</a:t>
          </a:r>
          <a:endParaRPr lang="en-US" sz="2200" dirty="0"/>
        </a:p>
      </dgm:t>
    </dgm:pt>
    <dgm:pt modelId="{F8BD6F4D-E4C3-4A8A-89DE-E386C554795A}" type="sibTrans" cxnId="{ACF5CE2D-612D-4F65-A33D-42B0A0C48E68}">
      <dgm:prSet/>
      <dgm:spPr/>
      <dgm:t>
        <a:bodyPr/>
        <a:lstStyle/>
        <a:p>
          <a:endParaRPr lang="en-US"/>
        </a:p>
      </dgm:t>
    </dgm:pt>
    <dgm:pt modelId="{2611E9DE-41CB-447A-8B37-9FABA87C1844}" type="parTrans" cxnId="{ACF5CE2D-612D-4F65-A33D-42B0A0C48E68}">
      <dgm:prSet/>
      <dgm:spPr/>
      <dgm:t>
        <a:bodyPr/>
        <a:lstStyle/>
        <a:p>
          <a:endParaRPr lang="en-US"/>
        </a:p>
      </dgm:t>
    </dgm:pt>
    <dgm:pt modelId="{F0E82DA1-0617-48BE-AAB0-4A12F8329EA0}">
      <dgm:prSet phldrT="[Text]" custT="1"/>
      <dgm:spPr/>
      <dgm:t>
        <a:bodyPr/>
        <a:lstStyle/>
        <a:p>
          <a:r>
            <a:rPr lang="en-US" sz="2200" dirty="0" smtClean="0"/>
            <a:t>Install drainage </a:t>
          </a:r>
          <a:endParaRPr lang="en-US" sz="2200" dirty="0"/>
        </a:p>
      </dgm:t>
    </dgm:pt>
    <dgm:pt modelId="{483DBE96-98C9-4FD7-9F93-AD8154034FAB}" type="parTrans" cxnId="{6D3784C5-763C-4257-9EB4-D31DBC08B647}">
      <dgm:prSet/>
      <dgm:spPr/>
      <dgm:t>
        <a:bodyPr/>
        <a:lstStyle/>
        <a:p>
          <a:endParaRPr lang="en-US"/>
        </a:p>
      </dgm:t>
    </dgm:pt>
    <dgm:pt modelId="{03D34E84-7F16-4BBA-9316-1E9C545474A6}" type="sibTrans" cxnId="{6D3784C5-763C-4257-9EB4-D31DBC08B647}">
      <dgm:prSet/>
      <dgm:spPr/>
      <dgm:t>
        <a:bodyPr/>
        <a:lstStyle/>
        <a:p>
          <a:endParaRPr lang="en-US"/>
        </a:p>
      </dgm:t>
    </dgm:pt>
    <dgm:pt modelId="{536AA48C-7E7D-432E-BB6A-56A5DF2311FD}">
      <dgm:prSet phldrT="[Text]" custT="1"/>
      <dgm:spPr/>
      <dgm:t>
        <a:bodyPr/>
        <a:lstStyle/>
        <a:p>
          <a:r>
            <a:rPr lang="en-US" sz="2400" dirty="0" smtClean="0"/>
            <a:t>Raise elevation of existing levee</a:t>
          </a:r>
          <a:endParaRPr lang="en-US" sz="2400" dirty="0"/>
        </a:p>
      </dgm:t>
    </dgm:pt>
    <dgm:pt modelId="{AF89347C-ACF7-4188-AB5B-4FE9FE9D9FCA}" type="sibTrans" cxnId="{668DAC31-8B32-4A8C-B0B3-684CA4ECCECC}">
      <dgm:prSet/>
      <dgm:spPr/>
      <dgm:t>
        <a:bodyPr/>
        <a:lstStyle/>
        <a:p>
          <a:endParaRPr lang="en-US"/>
        </a:p>
      </dgm:t>
    </dgm:pt>
    <dgm:pt modelId="{269120FC-0C33-4AAA-BE6C-6945EBFDC1DD}" type="parTrans" cxnId="{668DAC31-8B32-4A8C-B0B3-684CA4ECCECC}">
      <dgm:prSet/>
      <dgm:spPr/>
      <dgm:t>
        <a:bodyPr/>
        <a:lstStyle/>
        <a:p>
          <a:endParaRPr lang="en-US"/>
        </a:p>
      </dgm:t>
    </dgm:pt>
    <dgm:pt modelId="{AB2A7945-9267-4ACA-8E97-D25957F698FD}" type="pres">
      <dgm:prSet presAssocID="{F40F8C93-2983-418C-8C63-291AE5CBC985}" presName="linear" presStyleCnt="0">
        <dgm:presLayoutVars>
          <dgm:dir/>
          <dgm:resizeHandles val="exact"/>
        </dgm:presLayoutVars>
      </dgm:prSet>
      <dgm:spPr/>
      <dgm:t>
        <a:bodyPr/>
        <a:lstStyle/>
        <a:p>
          <a:endParaRPr lang="en-US"/>
        </a:p>
      </dgm:t>
    </dgm:pt>
    <dgm:pt modelId="{B1CECACA-0C25-4BA3-8736-AA76E75CD738}" type="pres">
      <dgm:prSet presAssocID="{16614817-3518-4F1B-B3B9-16EF30240B38}" presName="comp" presStyleCnt="0"/>
      <dgm:spPr/>
    </dgm:pt>
    <dgm:pt modelId="{891EBFA1-2958-4B1A-8E8A-29F6209BADE4}" type="pres">
      <dgm:prSet presAssocID="{16614817-3518-4F1B-B3B9-16EF30240B38}" presName="box" presStyleLbl="node1" presStyleIdx="0" presStyleCnt="3" custScaleY="132975" custLinFactNeighborY="8350"/>
      <dgm:spPr/>
      <dgm:t>
        <a:bodyPr/>
        <a:lstStyle/>
        <a:p>
          <a:endParaRPr lang="en-US"/>
        </a:p>
      </dgm:t>
    </dgm:pt>
    <dgm:pt modelId="{B8B4B3E1-2950-42DA-82DB-EB01FF33F0A7}" type="pres">
      <dgm:prSet presAssocID="{16614817-3518-4F1B-B3B9-16EF30240B38}" presName="img" presStyleLbl="fgImgPlace1" presStyleIdx="0" presStyleCnt="3" custLinFactNeighborY="9923"/>
      <dgm:spPr/>
    </dgm:pt>
    <dgm:pt modelId="{762248CB-0E66-45BB-A206-AC1A9FBB4EE2}" type="pres">
      <dgm:prSet presAssocID="{16614817-3518-4F1B-B3B9-16EF30240B38}" presName="text" presStyleLbl="node1" presStyleIdx="0" presStyleCnt="3">
        <dgm:presLayoutVars>
          <dgm:bulletEnabled val="1"/>
        </dgm:presLayoutVars>
      </dgm:prSet>
      <dgm:spPr/>
      <dgm:t>
        <a:bodyPr/>
        <a:lstStyle/>
        <a:p>
          <a:endParaRPr lang="en-US"/>
        </a:p>
      </dgm:t>
    </dgm:pt>
    <dgm:pt modelId="{97DB8023-B711-4776-9C7E-FD62241100DE}" type="pres">
      <dgm:prSet presAssocID="{2396EDBA-0907-410F-8857-98C39675FD07}" presName="spacer" presStyleCnt="0"/>
      <dgm:spPr/>
    </dgm:pt>
    <dgm:pt modelId="{8F2DBAB7-FF13-4C10-8E40-3D9DC2F326A4}" type="pres">
      <dgm:prSet presAssocID="{EE67ED7C-9310-43E9-932A-DEC0F493E2D9}" presName="comp" presStyleCnt="0"/>
      <dgm:spPr/>
    </dgm:pt>
    <dgm:pt modelId="{DCDE1639-BACA-4EA1-BA5C-0A23FFE5C9FD}" type="pres">
      <dgm:prSet presAssocID="{EE67ED7C-9310-43E9-932A-DEC0F493E2D9}" presName="box" presStyleLbl="node1" presStyleIdx="1" presStyleCnt="3" custLinFactNeighborY="4304"/>
      <dgm:spPr/>
      <dgm:t>
        <a:bodyPr/>
        <a:lstStyle/>
        <a:p>
          <a:endParaRPr lang="en-US"/>
        </a:p>
      </dgm:t>
    </dgm:pt>
    <dgm:pt modelId="{7581C4A6-99E4-41AE-8EB7-E5D4B67023C6}" type="pres">
      <dgm:prSet presAssocID="{EE67ED7C-9310-43E9-932A-DEC0F493E2D9}" presName="img" presStyleLbl="fgImgPlace1" presStyleIdx="1" presStyleCnt="3" custLinFactNeighborY="6363"/>
      <dgm:spPr/>
    </dgm:pt>
    <dgm:pt modelId="{E05663FC-4BD9-4BE3-B118-B5AFF5F7D887}" type="pres">
      <dgm:prSet presAssocID="{EE67ED7C-9310-43E9-932A-DEC0F493E2D9}" presName="text" presStyleLbl="node1" presStyleIdx="1" presStyleCnt="3">
        <dgm:presLayoutVars>
          <dgm:bulletEnabled val="1"/>
        </dgm:presLayoutVars>
      </dgm:prSet>
      <dgm:spPr/>
      <dgm:t>
        <a:bodyPr/>
        <a:lstStyle/>
        <a:p>
          <a:endParaRPr lang="en-US"/>
        </a:p>
      </dgm:t>
    </dgm:pt>
    <dgm:pt modelId="{FD8BC9D2-19F1-4F57-B3A9-25DF193D3942}" type="pres">
      <dgm:prSet presAssocID="{6E34F941-CDCA-4FBE-AB70-BD4D3A63F8A7}" presName="spacer" presStyleCnt="0"/>
      <dgm:spPr/>
    </dgm:pt>
    <dgm:pt modelId="{D1B78001-D63B-4089-9519-632DC7409594}" type="pres">
      <dgm:prSet presAssocID="{DAA47856-8A59-4E71-AAE8-1CE5FE9CA218}" presName="comp" presStyleCnt="0"/>
      <dgm:spPr/>
    </dgm:pt>
    <dgm:pt modelId="{F32B9CD1-0CAE-420A-8088-9688AEC091E1}" type="pres">
      <dgm:prSet presAssocID="{DAA47856-8A59-4E71-AAE8-1CE5FE9CA218}" presName="box" presStyleLbl="node1" presStyleIdx="2" presStyleCnt="3" custLinFactNeighborY="4966"/>
      <dgm:spPr/>
      <dgm:t>
        <a:bodyPr/>
        <a:lstStyle/>
        <a:p>
          <a:endParaRPr lang="en-US"/>
        </a:p>
      </dgm:t>
    </dgm:pt>
    <dgm:pt modelId="{E431F545-304F-498C-B747-6453F2FDA529}" type="pres">
      <dgm:prSet presAssocID="{DAA47856-8A59-4E71-AAE8-1CE5FE9CA218}" presName="img" presStyleLbl="fgImgPlace1" presStyleIdx="2" presStyleCnt="3"/>
      <dgm:spPr/>
    </dgm:pt>
    <dgm:pt modelId="{C2743D66-35DE-4573-B237-B65ED128A944}" type="pres">
      <dgm:prSet presAssocID="{DAA47856-8A59-4E71-AAE8-1CE5FE9CA218}" presName="text" presStyleLbl="node1" presStyleIdx="2" presStyleCnt="3">
        <dgm:presLayoutVars>
          <dgm:bulletEnabled val="1"/>
        </dgm:presLayoutVars>
      </dgm:prSet>
      <dgm:spPr/>
      <dgm:t>
        <a:bodyPr/>
        <a:lstStyle/>
        <a:p>
          <a:endParaRPr lang="en-US"/>
        </a:p>
      </dgm:t>
    </dgm:pt>
  </dgm:ptLst>
  <dgm:cxnLst>
    <dgm:cxn modelId="{4349BCEC-8E74-4A8E-BEC7-4FF4AFD72CA8}" type="presOf" srcId="{567620E1-E776-4D36-8A47-562759A6BF64}" destId="{F32B9CD1-0CAE-420A-8088-9688AEC091E1}" srcOrd="0" destOrd="1" presId="urn:microsoft.com/office/officeart/2005/8/layout/vList4"/>
    <dgm:cxn modelId="{0D6C38D0-1CA1-490D-ADCD-DBB60896D3F8}" type="presOf" srcId="{F40F8C93-2983-418C-8C63-291AE5CBC985}" destId="{AB2A7945-9267-4ACA-8E97-D25957F698FD}" srcOrd="0" destOrd="0" presId="urn:microsoft.com/office/officeart/2005/8/layout/vList4"/>
    <dgm:cxn modelId="{96995EDD-DFBE-4BFC-973E-C472FA8C91D8}" type="presOf" srcId="{5B61BA34-0057-4B1D-A774-E848176A81CE}" destId="{DCDE1639-BACA-4EA1-BA5C-0A23FFE5C9FD}" srcOrd="0" destOrd="1" presId="urn:microsoft.com/office/officeart/2005/8/layout/vList4"/>
    <dgm:cxn modelId="{6D2B5EE9-462F-412E-A382-BC57A9D9D4FA}" type="presOf" srcId="{DAA47856-8A59-4E71-AAE8-1CE5FE9CA218}" destId="{C2743D66-35DE-4573-B237-B65ED128A944}" srcOrd="1" destOrd="0" presId="urn:microsoft.com/office/officeart/2005/8/layout/vList4"/>
    <dgm:cxn modelId="{6D3784C5-763C-4257-9EB4-D31DBC08B647}" srcId="{EE67ED7C-9310-43E9-932A-DEC0F493E2D9}" destId="{F0E82DA1-0617-48BE-AAB0-4A12F8329EA0}" srcOrd="2" destOrd="0" parTransId="{483DBE96-98C9-4FD7-9F93-AD8154034FAB}" sibTransId="{03D34E84-7F16-4BBA-9316-1E9C545474A6}"/>
    <dgm:cxn modelId="{C4DE4583-1739-47FB-8120-D8A5C8782C99}" type="presOf" srcId="{536AA48C-7E7D-432E-BB6A-56A5DF2311FD}" destId="{762248CB-0E66-45BB-A206-AC1A9FBB4EE2}" srcOrd="1" destOrd="1" presId="urn:microsoft.com/office/officeart/2005/8/layout/vList4"/>
    <dgm:cxn modelId="{AC3D9B9B-D060-4F36-ADAC-0AAF01F235FB}" type="presOf" srcId="{8FED7005-ADA3-494D-B3EC-A4D64F174597}" destId="{891EBFA1-2958-4B1A-8E8A-29F6209BADE4}" srcOrd="0" destOrd="2" presId="urn:microsoft.com/office/officeart/2005/8/layout/vList4"/>
    <dgm:cxn modelId="{668DAC31-8B32-4A8C-B0B3-684CA4ECCECC}" srcId="{16614817-3518-4F1B-B3B9-16EF30240B38}" destId="{536AA48C-7E7D-432E-BB6A-56A5DF2311FD}" srcOrd="0" destOrd="0" parTransId="{269120FC-0C33-4AAA-BE6C-6945EBFDC1DD}" sibTransId="{AF89347C-ACF7-4188-AB5B-4FE9FE9D9FCA}"/>
    <dgm:cxn modelId="{182B22DF-A205-4BA5-B9FB-6397585E1412}" srcId="{F40F8C93-2983-418C-8C63-291AE5CBC985}" destId="{EE67ED7C-9310-43E9-932A-DEC0F493E2D9}" srcOrd="1" destOrd="0" parTransId="{EB2DEFD7-FC90-4970-A937-1D0A25FB66AF}" sibTransId="{6E34F941-CDCA-4FBE-AB70-BD4D3A63F8A7}"/>
    <dgm:cxn modelId="{F4731EC9-13E5-40D9-AEFE-DA99F9391D07}" srcId="{EE67ED7C-9310-43E9-932A-DEC0F493E2D9}" destId="{5B61BA34-0057-4B1D-A774-E848176A81CE}" srcOrd="0" destOrd="0" parTransId="{4C9A02E0-5FF6-4CCC-BA2C-C2392C86C26B}" sibTransId="{B4FE6939-FC76-4FA0-B480-48C9EBA3866B}"/>
    <dgm:cxn modelId="{D6767F23-DC3B-43C6-A32C-53A4BAC250CA}" type="presOf" srcId="{5B61BA34-0057-4B1D-A774-E848176A81CE}" destId="{E05663FC-4BD9-4BE3-B118-B5AFF5F7D887}" srcOrd="1" destOrd="1" presId="urn:microsoft.com/office/officeart/2005/8/layout/vList4"/>
    <dgm:cxn modelId="{ACF5CE2D-612D-4F65-A33D-42B0A0C48E68}" srcId="{DAA47856-8A59-4E71-AAE8-1CE5FE9CA218}" destId="{567620E1-E776-4D36-8A47-562759A6BF64}" srcOrd="0" destOrd="0" parTransId="{2611E9DE-41CB-447A-8B37-9FABA87C1844}" sibTransId="{F8BD6F4D-E4C3-4A8A-89DE-E386C554795A}"/>
    <dgm:cxn modelId="{4C4BC2B8-9541-421B-9289-78B7B3AF271D}" type="presOf" srcId="{8FED7005-ADA3-494D-B3EC-A4D64F174597}" destId="{762248CB-0E66-45BB-A206-AC1A9FBB4EE2}" srcOrd="1" destOrd="2" presId="urn:microsoft.com/office/officeart/2005/8/layout/vList4"/>
    <dgm:cxn modelId="{B708CD19-BC55-4FA1-BC1B-F61F5EDBBD20}" type="presOf" srcId="{16614817-3518-4F1B-B3B9-16EF30240B38}" destId="{891EBFA1-2958-4B1A-8E8A-29F6209BADE4}" srcOrd="0" destOrd="0" presId="urn:microsoft.com/office/officeart/2005/8/layout/vList4"/>
    <dgm:cxn modelId="{72EAD48E-3AEF-4D70-B1F3-6EE704CBF2B3}" srcId="{EE67ED7C-9310-43E9-932A-DEC0F493E2D9}" destId="{837C07A6-DD68-4351-9E09-CC3B3BD999AD}" srcOrd="1" destOrd="0" parTransId="{DF04B7C7-649A-47F3-B77E-D57F49AFB0CB}" sibTransId="{CFAFF0BC-3375-4E9A-9676-C040B606DF3C}"/>
    <dgm:cxn modelId="{3F1C574F-E941-46F8-BA85-F657A887F2B5}" type="presOf" srcId="{EE67ED7C-9310-43E9-932A-DEC0F493E2D9}" destId="{DCDE1639-BACA-4EA1-BA5C-0A23FFE5C9FD}" srcOrd="0" destOrd="0" presId="urn:microsoft.com/office/officeart/2005/8/layout/vList4"/>
    <dgm:cxn modelId="{0D22D4D6-1AE7-4D6A-804B-069B8668765E}" srcId="{16614817-3518-4F1B-B3B9-16EF30240B38}" destId="{BA608872-AB2D-4CBF-BA5F-B23C5F3BD11C}" srcOrd="2" destOrd="0" parTransId="{7AE5FC22-807C-4AA3-9A7B-1E8774FE531C}" sibTransId="{C74802A5-CEAA-4874-A2C4-78D6D7ADD8FD}"/>
    <dgm:cxn modelId="{E1CCEC0A-0E86-4E6F-8F7F-6A6A595AFCC5}" type="presOf" srcId="{F0E82DA1-0617-48BE-AAB0-4A12F8329EA0}" destId="{E05663FC-4BD9-4BE3-B118-B5AFF5F7D887}" srcOrd="1" destOrd="3" presId="urn:microsoft.com/office/officeart/2005/8/layout/vList4"/>
    <dgm:cxn modelId="{828AD994-89D5-421F-9E37-CED6592CEDEC}" srcId="{F40F8C93-2983-418C-8C63-291AE5CBC985}" destId="{DAA47856-8A59-4E71-AAE8-1CE5FE9CA218}" srcOrd="2" destOrd="0" parTransId="{1DCFD9EB-03F7-47DD-BE48-F37F790C295C}" sibTransId="{8D1F03FE-A921-4CB5-8660-180B2B609031}"/>
    <dgm:cxn modelId="{D0F83DE4-AB70-4F37-87E0-19E4D1707EE5}" type="presOf" srcId="{536AA48C-7E7D-432E-BB6A-56A5DF2311FD}" destId="{891EBFA1-2958-4B1A-8E8A-29F6209BADE4}" srcOrd="0" destOrd="1" presId="urn:microsoft.com/office/officeart/2005/8/layout/vList4"/>
    <dgm:cxn modelId="{50D1AD2C-2EA3-47D3-944E-D2CBB5F03BCC}" type="presOf" srcId="{BA608872-AB2D-4CBF-BA5F-B23C5F3BD11C}" destId="{762248CB-0E66-45BB-A206-AC1A9FBB4EE2}" srcOrd="1" destOrd="3" presId="urn:microsoft.com/office/officeart/2005/8/layout/vList4"/>
    <dgm:cxn modelId="{1F4C3660-23BD-4491-B458-11308E80253F}" type="presOf" srcId="{DAA47856-8A59-4E71-AAE8-1CE5FE9CA218}" destId="{F32B9CD1-0CAE-420A-8088-9688AEC091E1}" srcOrd="0" destOrd="0" presId="urn:microsoft.com/office/officeart/2005/8/layout/vList4"/>
    <dgm:cxn modelId="{6FE0110B-9104-4D05-A827-7185BCB52E1F}" srcId="{16614817-3518-4F1B-B3B9-16EF30240B38}" destId="{8FED7005-ADA3-494D-B3EC-A4D64F174597}" srcOrd="1" destOrd="0" parTransId="{26A8C933-A65C-4039-9F4F-10AAFD8275E3}" sibTransId="{1EF0952E-119E-4CCB-879D-82E32DFEC4AA}"/>
    <dgm:cxn modelId="{E9CA16AB-036F-40AD-A8F5-58957E3D02A3}" type="presOf" srcId="{B465DA7F-C9FF-45B1-BA4D-6378BF70B8AA}" destId="{762248CB-0E66-45BB-A206-AC1A9FBB4EE2}" srcOrd="1" destOrd="4" presId="urn:microsoft.com/office/officeart/2005/8/layout/vList4"/>
    <dgm:cxn modelId="{8AC9E83F-95AA-4030-B9BE-944868ADF552}" type="presOf" srcId="{837C07A6-DD68-4351-9E09-CC3B3BD999AD}" destId="{E05663FC-4BD9-4BE3-B118-B5AFF5F7D887}" srcOrd="1" destOrd="2" presId="urn:microsoft.com/office/officeart/2005/8/layout/vList4"/>
    <dgm:cxn modelId="{7D3B3616-B2C9-4136-9A28-D42F36A0AF7A}" type="presOf" srcId="{BA608872-AB2D-4CBF-BA5F-B23C5F3BD11C}" destId="{891EBFA1-2958-4B1A-8E8A-29F6209BADE4}" srcOrd="0" destOrd="3" presId="urn:microsoft.com/office/officeart/2005/8/layout/vList4"/>
    <dgm:cxn modelId="{A8195ACA-6548-447C-9F42-35531FC661A3}" type="presOf" srcId="{567620E1-E776-4D36-8A47-562759A6BF64}" destId="{C2743D66-35DE-4573-B237-B65ED128A944}" srcOrd="1" destOrd="1" presId="urn:microsoft.com/office/officeart/2005/8/layout/vList4"/>
    <dgm:cxn modelId="{83524065-AB5E-4631-BA68-EE4142FB5CE0}" type="presOf" srcId="{B465DA7F-C9FF-45B1-BA4D-6378BF70B8AA}" destId="{891EBFA1-2958-4B1A-8E8A-29F6209BADE4}" srcOrd="0" destOrd="4" presId="urn:microsoft.com/office/officeart/2005/8/layout/vList4"/>
    <dgm:cxn modelId="{7175D330-085F-42A6-8E68-63D038DC29B2}" srcId="{16614817-3518-4F1B-B3B9-16EF30240B38}" destId="{B465DA7F-C9FF-45B1-BA4D-6378BF70B8AA}" srcOrd="3" destOrd="0" parTransId="{BF36AED6-9BBC-41B3-B465-5761FAA7866A}" sibTransId="{F85525B8-2FA5-4A90-A133-671AD45C6BA6}"/>
    <dgm:cxn modelId="{3D3F31FD-45B5-4126-ADE7-C25AB3FE3B8C}" type="presOf" srcId="{EE67ED7C-9310-43E9-932A-DEC0F493E2D9}" destId="{E05663FC-4BD9-4BE3-B118-B5AFF5F7D887}" srcOrd="1" destOrd="0" presId="urn:microsoft.com/office/officeart/2005/8/layout/vList4"/>
    <dgm:cxn modelId="{7455790B-E2AB-40CD-8CE3-C86E7574DC4A}" type="presOf" srcId="{F0E82DA1-0617-48BE-AAB0-4A12F8329EA0}" destId="{DCDE1639-BACA-4EA1-BA5C-0A23FFE5C9FD}" srcOrd="0" destOrd="3" presId="urn:microsoft.com/office/officeart/2005/8/layout/vList4"/>
    <dgm:cxn modelId="{92D59C4B-5914-4B61-898B-C19DFCC8A9A8}" type="presOf" srcId="{837C07A6-DD68-4351-9E09-CC3B3BD999AD}" destId="{DCDE1639-BACA-4EA1-BA5C-0A23FFE5C9FD}" srcOrd="0" destOrd="2" presId="urn:microsoft.com/office/officeart/2005/8/layout/vList4"/>
    <dgm:cxn modelId="{65089E17-5A30-441C-8892-1D6E8FE792B6}" type="presOf" srcId="{16614817-3518-4F1B-B3B9-16EF30240B38}" destId="{762248CB-0E66-45BB-A206-AC1A9FBB4EE2}" srcOrd="1" destOrd="0" presId="urn:microsoft.com/office/officeart/2005/8/layout/vList4"/>
    <dgm:cxn modelId="{F954EA56-6320-4698-B5C0-D89713AA17D8}" srcId="{F40F8C93-2983-418C-8C63-291AE5CBC985}" destId="{16614817-3518-4F1B-B3B9-16EF30240B38}" srcOrd="0" destOrd="0" parTransId="{0A49E9F9-7EA8-4D3A-AE89-70B2071A6659}" sibTransId="{2396EDBA-0907-410F-8857-98C39675FD07}"/>
    <dgm:cxn modelId="{659869BB-6096-4F14-AF1C-07F869C9F72A}" type="presParOf" srcId="{AB2A7945-9267-4ACA-8E97-D25957F698FD}" destId="{B1CECACA-0C25-4BA3-8736-AA76E75CD738}" srcOrd="0" destOrd="0" presId="urn:microsoft.com/office/officeart/2005/8/layout/vList4"/>
    <dgm:cxn modelId="{BAFB213E-3562-4B98-BE09-2E957A0DAEFB}" type="presParOf" srcId="{B1CECACA-0C25-4BA3-8736-AA76E75CD738}" destId="{891EBFA1-2958-4B1A-8E8A-29F6209BADE4}" srcOrd="0" destOrd="0" presId="urn:microsoft.com/office/officeart/2005/8/layout/vList4"/>
    <dgm:cxn modelId="{8AB8A75D-F390-4A82-800A-879091815917}" type="presParOf" srcId="{B1CECACA-0C25-4BA3-8736-AA76E75CD738}" destId="{B8B4B3E1-2950-42DA-82DB-EB01FF33F0A7}" srcOrd="1" destOrd="0" presId="urn:microsoft.com/office/officeart/2005/8/layout/vList4"/>
    <dgm:cxn modelId="{56CEFA99-DBEA-4DF5-9392-38ECE09BCF9F}" type="presParOf" srcId="{B1CECACA-0C25-4BA3-8736-AA76E75CD738}" destId="{762248CB-0E66-45BB-A206-AC1A9FBB4EE2}" srcOrd="2" destOrd="0" presId="urn:microsoft.com/office/officeart/2005/8/layout/vList4"/>
    <dgm:cxn modelId="{7757EB0C-BD0F-4CE1-A746-4C5BCA4C5534}" type="presParOf" srcId="{AB2A7945-9267-4ACA-8E97-D25957F698FD}" destId="{97DB8023-B711-4776-9C7E-FD62241100DE}" srcOrd="1" destOrd="0" presId="urn:microsoft.com/office/officeart/2005/8/layout/vList4"/>
    <dgm:cxn modelId="{3D7F94C6-4E3E-454A-AC2F-5996376BCDEA}" type="presParOf" srcId="{AB2A7945-9267-4ACA-8E97-D25957F698FD}" destId="{8F2DBAB7-FF13-4C10-8E40-3D9DC2F326A4}" srcOrd="2" destOrd="0" presId="urn:microsoft.com/office/officeart/2005/8/layout/vList4"/>
    <dgm:cxn modelId="{30E86C9D-BAFF-4E2C-AF27-51D67C2AB0C8}" type="presParOf" srcId="{8F2DBAB7-FF13-4C10-8E40-3D9DC2F326A4}" destId="{DCDE1639-BACA-4EA1-BA5C-0A23FFE5C9FD}" srcOrd="0" destOrd="0" presId="urn:microsoft.com/office/officeart/2005/8/layout/vList4"/>
    <dgm:cxn modelId="{48DD4999-9B16-4BBD-A327-D7554C3135CF}" type="presParOf" srcId="{8F2DBAB7-FF13-4C10-8E40-3D9DC2F326A4}" destId="{7581C4A6-99E4-41AE-8EB7-E5D4B67023C6}" srcOrd="1" destOrd="0" presId="urn:microsoft.com/office/officeart/2005/8/layout/vList4"/>
    <dgm:cxn modelId="{3689E3E0-3793-4F8B-ABDB-EB1030C991F4}" type="presParOf" srcId="{8F2DBAB7-FF13-4C10-8E40-3D9DC2F326A4}" destId="{E05663FC-4BD9-4BE3-B118-B5AFF5F7D887}" srcOrd="2" destOrd="0" presId="urn:microsoft.com/office/officeart/2005/8/layout/vList4"/>
    <dgm:cxn modelId="{2E32E915-106F-43A3-A59C-927031E6E52E}" type="presParOf" srcId="{AB2A7945-9267-4ACA-8E97-D25957F698FD}" destId="{FD8BC9D2-19F1-4F57-B3A9-25DF193D3942}" srcOrd="3" destOrd="0" presId="urn:microsoft.com/office/officeart/2005/8/layout/vList4"/>
    <dgm:cxn modelId="{7FEE1132-D8B9-4CD2-BDD6-71EDD1CF3383}" type="presParOf" srcId="{AB2A7945-9267-4ACA-8E97-D25957F698FD}" destId="{D1B78001-D63B-4089-9519-632DC7409594}" srcOrd="4" destOrd="0" presId="urn:microsoft.com/office/officeart/2005/8/layout/vList4"/>
    <dgm:cxn modelId="{C3C534DE-AF1E-4BE7-ACC4-9FCAC8D347BD}" type="presParOf" srcId="{D1B78001-D63B-4089-9519-632DC7409594}" destId="{F32B9CD1-0CAE-420A-8088-9688AEC091E1}" srcOrd="0" destOrd="0" presId="urn:microsoft.com/office/officeart/2005/8/layout/vList4"/>
    <dgm:cxn modelId="{CACC4602-1643-4D67-B795-7390986FF254}" type="presParOf" srcId="{D1B78001-D63B-4089-9519-632DC7409594}" destId="{E431F545-304F-498C-B747-6453F2FDA529}" srcOrd="1" destOrd="0" presId="urn:microsoft.com/office/officeart/2005/8/layout/vList4"/>
    <dgm:cxn modelId="{9248292F-C63A-4E30-92AC-6D27FF8F0AB0}" type="presParOf" srcId="{D1B78001-D63B-4089-9519-632DC7409594}" destId="{C2743D66-35DE-4573-B237-B65ED128A94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EBFA1-2958-4B1A-8E8A-29F6209BADE4}">
      <dsp:nvSpPr>
        <dsp:cNvPr id="0" name=""/>
        <dsp:cNvSpPr/>
      </dsp:nvSpPr>
      <dsp:spPr>
        <a:xfrm>
          <a:off x="0" y="131541"/>
          <a:ext cx="9144000" cy="20948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smtClean="0"/>
            <a:t>Levee Improvements </a:t>
          </a:r>
          <a:endParaRPr lang="en-US" sz="2400" b="1" kern="1200" dirty="0"/>
        </a:p>
        <a:p>
          <a:pPr marL="228600" lvl="1" indent="-228600" algn="l" defTabSz="1066800">
            <a:lnSpc>
              <a:spcPct val="90000"/>
            </a:lnSpc>
            <a:spcBef>
              <a:spcPct val="0"/>
            </a:spcBef>
            <a:spcAft>
              <a:spcPct val="15000"/>
            </a:spcAft>
            <a:buChar char="••"/>
          </a:pPr>
          <a:r>
            <a:rPr lang="en-US" sz="2400" kern="1200" dirty="0" smtClean="0"/>
            <a:t>Raise elevation of existing levee</a:t>
          </a:r>
          <a:endParaRPr lang="en-US" sz="2400" kern="1200" dirty="0"/>
        </a:p>
        <a:p>
          <a:pPr marL="228600" lvl="1" indent="-228600" algn="l" defTabSz="1066800">
            <a:lnSpc>
              <a:spcPct val="90000"/>
            </a:lnSpc>
            <a:spcBef>
              <a:spcPct val="0"/>
            </a:spcBef>
            <a:spcAft>
              <a:spcPct val="15000"/>
            </a:spcAft>
            <a:buChar char="••"/>
          </a:pPr>
          <a:r>
            <a:rPr lang="en-US" sz="2400" kern="1200" dirty="0" smtClean="0"/>
            <a:t>Stability berm on landside slope</a:t>
          </a:r>
          <a:endParaRPr lang="en-US" sz="2400" kern="1200" dirty="0"/>
        </a:p>
        <a:p>
          <a:pPr marL="228600" lvl="1" indent="-228600" algn="l" defTabSz="1066800">
            <a:lnSpc>
              <a:spcPct val="90000"/>
            </a:lnSpc>
            <a:spcBef>
              <a:spcPct val="0"/>
            </a:spcBef>
            <a:spcAft>
              <a:spcPct val="15000"/>
            </a:spcAft>
            <a:buChar char="••"/>
          </a:pPr>
          <a:r>
            <a:rPr lang="en-US" sz="2400" kern="1200" dirty="0" smtClean="0"/>
            <a:t>Seepage berm on landside slope</a:t>
          </a:r>
          <a:endParaRPr lang="en-US" sz="2400" kern="1200" dirty="0"/>
        </a:p>
        <a:p>
          <a:pPr marL="228600" lvl="1" indent="-228600" algn="l" defTabSz="1066800">
            <a:lnSpc>
              <a:spcPct val="90000"/>
            </a:lnSpc>
            <a:spcBef>
              <a:spcPct val="0"/>
            </a:spcBef>
            <a:spcAft>
              <a:spcPct val="15000"/>
            </a:spcAft>
            <a:buChar char="••"/>
          </a:pPr>
          <a:r>
            <a:rPr lang="en-US" sz="2400" kern="1200" dirty="0" smtClean="0"/>
            <a:t>Erosion protection on waterside slope</a:t>
          </a:r>
          <a:endParaRPr lang="en-US" sz="2400" kern="1200" dirty="0"/>
        </a:p>
      </dsp:txBody>
      <dsp:txXfrm>
        <a:off x="1986334" y="131541"/>
        <a:ext cx="7157665" cy="2094815"/>
      </dsp:txXfrm>
    </dsp:sp>
    <dsp:sp modelId="{B8B4B3E1-2950-42DA-82DB-EB01FF33F0A7}">
      <dsp:nvSpPr>
        <dsp:cNvPr id="0" name=""/>
        <dsp:cNvSpPr/>
      </dsp:nvSpPr>
      <dsp:spPr>
        <a:xfrm>
          <a:off x="157534" y="542326"/>
          <a:ext cx="1828800" cy="1260276"/>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DE1639-BACA-4EA1-BA5C-0A23FFE5C9FD}">
      <dsp:nvSpPr>
        <dsp:cNvPr id="0" name=""/>
        <dsp:cNvSpPr/>
      </dsp:nvSpPr>
      <dsp:spPr>
        <a:xfrm>
          <a:off x="0" y="2320153"/>
          <a:ext cx="9144000" cy="157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smtClean="0"/>
            <a:t>Shoreline Improvements </a:t>
          </a:r>
          <a:endParaRPr lang="en-US" sz="2400" b="1" kern="1200" dirty="0"/>
        </a:p>
        <a:p>
          <a:pPr marL="228600" lvl="1" indent="-228600" algn="l" defTabSz="977900">
            <a:lnSpc>
              <a:spcPct val="90000"/>
            </a:lnSpc>
            <a:spcBef>
              <a:spcPct val="0"/>
            </a:spcBef>
            <a:spcAft>
              <a:spcPct val="15000"/>
            </a:spcAft>
            <a:buChar char="••"/>
          </a:pPr>
          <a:r>
            <a:rPr lang="en-US" sz="2200" kern="1200" dirty="0" smtClean="0"/>
            <a:t>Concrete wall along edge of roadway</a:t>
          </a:r>
          <a:endParaRPr lang="en-US" sz="2200" kern="1200" dirty="0"/>
        </a:p>
        <a:p>
          <a:pPr marL="228600" lvl="1" indent="-228600" algn="l" defTabSz="977900">
            <a:lnSpc>
              <a:spcPct val="90000"/>
            </a:lnSpc>
            <a:spcBef>
              <a:spcPct val="0"/>
            </a:spcBef>
            <a:spcAft>
              <a:spcPct val="15000"/>
            </a:spcAft>
            <a:buChar char="••"/>
          </a:pPr>
          <a:r>
            <a:rPr lang="en-US" sz="2200" kern="1200" dirty="0" smtClean="0"/>
            <a:t>Sheet pile wall along edge of roadway</a:t>
          </a:r>
          <a:endParaRPr lang="en-US" sz="2200" kern="1200" dirty="0"/>
        </a:p>
        <a:p>
          <a:pPr marL="228600" lvl="1" indent="-228600" algn="l" defTabSz="977900">
            <a:lnSpc>
              <a:spcPct val="90000"/>
            </a:lnSpc>
            <a:spcBef>
              <a:spcPct val="0"/>
            </a:spcBef>
            <a:spcAft>
              <a:spcPct val="15000"/>
            </a:spcAft>
            <a:buChar char="••"/>
          </a:pPr>
          <a:r>
            <a:rPr lang="en-US" sz="2200" kern="1200" dirty="0" smtClean="0"/>
            <a:t>Install drainage </a:t>
          </a:r>
          <a:endParaRPr lang="en-US" sz="2200" kern="1200" dirty="0"/>
        </a:p>
      </dsp:txBody>
      <dsp:txXfrm>
        <a:off x="1986334" y="2320153"/>
        <a:ext cx="7157665" cy="1575345"/>
      </dsp:txXfrm>
    </dsp:sp>
    <dsp:sp modelId="{7581C4A6-99E4-41AE-8EB7-E5D4B67023C6}">
      <dsp:nvSpPr>
        <dsp:cNvPr id="0" name=""/>
        <dsp:cNvSpPr/>
      </dsp:nvSpPr>
      <dsp:spPr>
        <a:xfrm>
          <a:off x="157534" y="2490076"/>
          <a:ext cx="1828800" cy="1260276"/>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2B9CD1-0CAE-420A-8088-9688AEC091E1}">
      <dsp:nvSpPr>
        <dsp:cNvPr id="0" name=""/>
        <dsp:cNvSpPr/>
      </dsp:nvSpPr>
      <dsp:spPr>
        <a:xfrm>
          <a:off x="0" y="3987254"/>
          <a:ext cx="9144000" cy="157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smtClean="0"/>
            <a:t>Roadway Improvements </a:t>
          </a:r>
          <a:endParaRPr lang="en-US" sz="2400" b="1" kern="1200" dirty="0"/>
        </a:p>
        <a:p>
          <a:pPr marL="228600" lvl="1" indent="-228600" algn="l" defTabSz="977900">
            <a:lnSpc>
              <a:spcPct val="90000"/>
            </a:lnSpc>
            <a:spcBef>
              <a:spcPct val="0"/>
            </a:spcBef>
            <a:spcAft>
              <a:spcPct val="15000"/>
            </a:spcAft>
            <a:buChar char="••"/>
          </a:pPr>
          <a:r>
            <a:rPr lang="en-US" sz="2200" kern="1200" dirty="0" smtClean="0"/>
            <a:t>Raise elevation of roadway surface</a:t>
          </a:r>
          <a:endParaRPr lang="en-US" sz="2200" kern="1200" dirty="0"/>
        </a:p>
      </dsp:txBody>
      <dsp:txXfrm>
        <a:off x="1986334" y="3987254"/>
        <a:ext cx="7157665" cy="1575345"/>
      </dsp:txXfrm>
    </dsp:sp>
    <dsp:sp modelId="{E431F545-304F-498C-B747-6453F2FDA529}">
      <dsp:nvSpPr>
        <dsp:cNvPr id="0" name=""/>
        <dsp:cNvSpPr/>
      </dsp:nvSpPr>
      <dsp:spPr>
        <a:xfrm>
          <a:off x="157534" y="4142765"/>
          <a:ext cx="1828800" cy="1260276"/>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89D51ABC-B697-48AA-AD95-AF4A5EEB4071}" type="datetimeFigureOut">
              <a:rPr lang="en-US" smtClean="0"/>
              <a:t>3/1/2018</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9FDA778-5B39-44DA-8BA7-BD194423F4EE}" type="slidenum">
              <a:rPr lang="en-US" smtClean="0"/>
              <a:t>‹#›</a:t>
            </a:fld>
            <a:endParaRPr lang="en-US"/>
          </a:p>
        </p:txBody>
      </p:sp>
    </p:spTree>
    <p:extLst>
      <p:ext uri="{BB962C8B-B14F-4D97-AF65-F5344CB8AC3E}">
        <p14:creationId xmlns:p14="http://schemas.microsoft.com/office/powerpoint/2010/main" val="35420018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E84FA6CF-BB22-4CD6-8CDD-32E3B180B0D8}" type="datetimeFigureOut">
              <a:rPr lang="en-US" smtClean="0"/>
              <a:t>3/1/2018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D8932DC-1EFC-4CC2-BE12-843DA7DA03C4}" type="slidenum">
              <a:rPr lang="en-US" smtClean="0"/>
              <a:t>‹#›</a:t>
            </a:fld>
            <a:endParaRPr lang="en-US"/>
          </a:p>
        </p:txBody>
      </p:sp>
    </p:spTree>
    <p:extLst>
      <p:ext uri="{BB962C8B-B14F-4D97-AF65-F5344CB8AC3E}">
        <p14:creationId xmlns:p14="http://schemas.microsoft.com/office/powerpoint/2010/main" val="3937463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present the findings</a:t>
            </a:r>
            <a:r>
              <a:rPr lang="en-US" baseline="0" dirty="0" smtClean="0"/>
              <a:t> of the shoreline task, which is meant to address solutions to prevent near-term flooding along SR 37</a:t>
            </a:r>
            <a:endParaRPr lang="en-US" dirty="0"/>
          </a:p>
        </p:txBody>
      </p:sp>
      <p:sp>
        <p:nvSpPr>
          <p:cNvPr id="4" name="Slide Number Placeholder 3"/>
          <p:cNvSpPr>
            <a:spLocks noGrp="1"/>
          </p:cNvSpPr>
          <p:nvPr>
            <p:ph type="sldNum" sz="quarter" idx="10"/>
          </p:nvPr>
        </p:nvSpPr>
        <p:spPr/>
        <p:txBody>
          <a:bodyPr/>
          <a:lstStyle/>
          <a:p>
            <a:fld id="{AD8932DC-1EFC-4CC2-BE12-843DA7DA03C4}" type="slidenum">
              <a:rPr lang="en-US" smtClean="0"/>
              <a:t>1</a:t>
            </a:fld>
            <a:endParaRPr lang="en-US"/>
          </a:p>
        </p:txBody>
      </p:sp>
    </p:spTree>
    <p:extLst>
      <p:ext uri="{BB962C8B-B14F-4D97-AF65-F5344CB8AC3E}">
        <p14:creationId xmlns:p14="http://schemas.microsoft.com/office/powerpoint/2010/main" val="208085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estimate</a:t>
            </a:r>
            <a:r>
              <a:rPr lang="en-US" baseline="0" dirty="0" smtClean="0"/>
              <a:t> </a:t>
            </a:r>
            <a:r>
              <a:rPr lang="en-US" dirty="0" smtClean="0"/>
              <a:t>the cost of bringing each</a:t>
            </a:r>
            <a:r>
              <a:rPr lang="en-US" baseline="0" dirty="0" smtClean="0"/>
              <a:t> roadway segment up to a specific level of flood protection, we multiplied the unit cost of each strategy by the total length of deficient shoreline for each segment and each storm scenario. </a:t>
            </a:r>
          </a:p>
          <a:p>
            <a:endParaRPr lang="en-US" baseline="0" dirty="0" smtClean="0"/>
          </a:p>
          <a:p>
            <a:endParaRPr lang="en-US" dirty="0" smtClean="0"/>
          </a:p>
          <a:p>
            <a:endParaRPr lang="en-US" dirty="0" smtClean="0"/>
          </a:p>
          <a:p>
            <a:r>
              <a:rPr lang="en-US" dirty="0" smtClean="0"/>
              <a:t>Costs only to prevent overtopping</a:t>
            </a:r>
          </a:p>
          <a:p>
            <a:r>
              <a:rPr lang="en-US" dirty="0" smtClean="0"/>
              <a:t>Costs do not consider drainage, and other levee improvements such as erosion, seepage or stability</a:t>
            </a:r>
          </a:p>
          <a:p>
            <a:endParaRPr lang="en-US" dirty="0" smtClean="0"/>
          </a:p>
          <a:p>
            <a:r>
              <a:rPr lang="en-US" dirty="0" smtClean="0">
                <a:solidFill>
                  <a:srgbClr val="FF0000"/>
                </a:solidFill>
              </a:rPr>
              <a:t>How were cost ranges developed?</a:t>
            </a:r>
          </a:p>
          <a:p>
            <a:r>
              <a:rPr lang="en-US" dirty="0" smtClean="0">
                <a:solidFill>
                  <a:srgbClr val="FF0000"/>
                </a:solidFill>
              </a:rPr>
              <a:t>Q:  for Segment B2 (2050 100yr)  - what would make them select the higher cost configuration? Based on detail assessment that may be the best option?  </a:t>
            </a:r>
          </a:p>
          <a:p>
            <a:endParaRPr lang="en-US" dirty="0"/>
          </a:p>
        </p:txBody>
      </p:sp>
      <p:sp>
        <p:nvSpPr>
          <p:cNvPr id="4" name="Slide Number Placeholder 3"/>
          <p:cNvSpPr>
            <a:spLocks noGrp="1"/>
          </p:cNvSpPr>
          <p:nvPr>
            <p:ph type="sldNum" sz="quarter" idx="10"/>
          </p:nvPr>
        </p:nvSpPr>
        <p:spPr/>
        <p:txBody>
          <a:bodyPr/>
          <a:lstStyle/>
          <a:p>
            <a:fld id="{AD8932DC-1EFC-4CC2-BE12-843DA7DA03C4}" type="slidenum">
              <a:rPr lang="en-US" smtClean="0"/>
              <a:t>23</a:t>
            </a:fld>
            <a:endParaRPr lang="en-US"/>
          </a:p>
        </p:txBody>
      </p:sp>
    </p:spTree>
    <p:extLst>
      <p:ext uri="{BB962C8B-B14F-4D97-AF65-F5344CB8AC3E}">
        <p14:creationId xmlns:p14="http://schemas.microsoft.com/office/powerpoint/2010/main" val="2646482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Nick –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D8932DC-1EFC-4CC2-BE12-843DA7DA03C4}" type="slidenum">
              <a:rPr lang="en-US" smtClean="0"/>
              <a:t>25</a:t>
            </a:fld>
            <a:endParaRPr lang="en-US"/>
          </a:p>
        </p:txBody>
      </p:sp>
    </p:spTree>
    <p:extLst>
      <p:ext uri="{BB962C8B-B14F-4D97-AF65-F5344CB8AC3E}">
        <p14:creationId xmlns:p14="http://schemas.microsoft.com/office/powerpoint/2010/main" val="3613248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8932DC-1EFC-4CC2-BE12-843DA7DA03C4}" type="slidenum">
              <a:rPr lang="en-US" smtClean="0"/>
              <a:t>26</a:t>
            </a:fld>
            <a:endParaRPr lang="en-US"/>
          </a:p>
        </p:txBody>
      </p:sp>
    </p:spTree>
    <p:extLst>
      <p:ext uri="{BB962C8B-B14F-4D97-AF65-F5344CB8AC3E}">
        <p14:creationId xmlns:p14="http://schemas.microsoft.com/office/powerpoint/2010/main" val="1256877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8932DC-1EFC-4CC2-BE12-843DA7DA03C4}" type="slidenum">
              <a:rPr lang="en-US" smtClean="0"/>
              <a:t>2</a:t>
            </a:fld>
            <a:endParaRPr lang="en-US"/>
          </a:p>
        </p:txBody>
      </p:sp>
    </p:spTree>
    <p:extLst>
      <p:ext uri="{BB962C8B-B14F-4D97-AF65-F5344CB8AC3E}">
        <p14:creationId xmlns:p14="http://schemas.microsoft.com/office/powerpoint/2010/main" val="4203889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8932DC-1EFC-4CC2-BE12-843DA7DA03C4}" type="slidenum">
              <a:rPr lang="en-US" smtClean="0"/>
              <a:t>7</a:t>
            </a:fld>
            <a:endParaRPr lang="en-US"/>
          </a:p>
        </p:txBody>
      </p:sp>
    </p:spTree>
    <p:extLst>
      <p:ext uri="{BB962C8B-B14F-4D97-AF65-F5344CB8AC3E}">
        <p14:creationId xmlns:p14="http://schemas.microsoft.com/office/powerpoint/2010/main" val="1617194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err="1"/>
              <a:t>Tolay</a:t>
            </a:r>
            <a:r>
              <a:rPr lang="en-US" sz="1300" b="1" dirty="0"/>
              <a:t> Lagoon</a:t>
            </a:r>
            <a:endParaRPr lang="en-US" sz="1300" dirty="0"/>
          </a:p>
          <a:p>
            <a:r>
              <a:rPr lang="en-US" sz="1300" dirty="0"/>
              <a:t>2800 </a:t>
            </a:r>
            <a:r>
              <a:rPr lang="en-US" sz="1300" dirty="0" err="1"/>
              <a:t>ft</a:t>
            </a:r>
            <a:r>
              <a:rPr lang="en-US" sz="1300" dirty="0"/>
              <a:t> of flood wall along the highway</a:t>
            </a:r>
          </a:p>
          <a:p>
            <a:r>
              <a:rPr lang="en-US" sz="1300" dirty="0"/>
              <a:t>Wall height: 2 </a:t>
            </a:r>
            <a:r>
              <a:rPr lang="en-US" sz="1300" dirty="0" err="1"/>
              <a:t>ft</a:t>
            </a:r>
            <a:endParaRPr lang="en-US" sz="1300" dirty="0"/>
          </a:p>
          <a:p>
            <a:r>
              <a:rPr lang="en-US" sz="1300" dirty="0"/>
              <a:t>3500 ft of levee improvements along Tubbs Island levees immediately adjacent to </a:t>
            </a:r>
            <a:r>
              <a:rPr lang="en-US" sz="1300" dirty="0" smtClean="0"/>
              <a:t>highway</a:t>
            </a:r>
            <a:endParaRPr lang="en-US" sz="1300" dirty="0"/>
          </a:p>
        </p:txBody>
      </p:sp>
      <p:sp>
        <p:nvSpPr>
          <p:cNvPr id="4" name="Slide Number Placeholder 3"/>
          <p:cNvSpPr>
            <a:spLocks noGrp="1"/>
          </p:cNvSpPr>
          <p:nvPr>
            <p:ph type="sldNum" sz="quarter" idx="10"/>
          </p:nvPr>
        </p:nvSpPr>
        <p:spPr/>
        <p:txBody>
          <a:bodyPr/>
          <a:lstStyle/>
          <a:p>
            <a:fld id="{AD8932DC-1EFC-4CC2-BE12-843DA7DA03C4}" type="slidenum">
              <a:rPr lang="en-US" smtClean="0"/>
              <a:t>14</a:t>
            </a:fld>
            <a:endParaRPr lang="en-US"/>
          </a:p>
        </p:txBody>
      </p:sp>
    </p:spTree>
    <p:extLst>
      <p:ext uri="{BB962C8B-B14F-4D97-AF65-F5344CB8AC3E}">
        <p14:creationId xmlns:p14="http://schemas.microsoft.com/office/powerpoint/2010/main" val="602737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8932DC-1EFC-4CC2-BE12-843DA7DA03C4}" type="slidenum">
              <a:rPr lang="en-US" smtClean="0"/>
              <a:t>15</a:t>
            </a:fld>
            <a:endParaRPr lang="en-US"/>
          </a:p>
        </p:txBody>
      </p:sp>
    </p:spTree>
    <p:extLst>
      <p:ext uri="{BB962C8B-B14F-4D97-AF65-F5344CB8AC3E}">
        <p14:creationId xmlns:p14="http://schemas.microsoft.com/office/powerpoint/2010/main" val="3602480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B050"/>
                </a:solidFill>
              </a:rPr>
              <a:t>Erosion reduces the crest width and makes breaching more likely.</a:t>
            </a:r>
          </a:p>
          <a:p>
            <a:r>
              <a:rPr lang="en-US" dirty="0" smtClean="0">
                <a:solidFill>
                  <a:srgbClr val="00B050"/>
                </a:solidFill>
              </a:rPr>
              <a:t>Seepage can reduce stability and lead to failure on the landward side of the levee, etc.</a:t>
            </a:r>
          </a:p>
          <a:p>
            <a:endParaRPr lang="en-US" dirty="0"/>
          </a:p>
        </p:txBody>
      </p:sp>
      <p:sp>
        <p:nvSpPr>
          <p:cNvPr id="4" name="Slide Number Placeholder 3"/>
          <p:cNvSpPr>
            <a:spLocks noGrp="1"/>
          </p:cNvSpPr>
          <p:nvPr>
            <p:ph type="sldNum" sz="quarter" idx="10"/>
          </p:nvPr>
        </p:nvSpPr>
        <p:spPr/>
        <p:txBody>
          <a:bodyPr/>
          <a:lstStyle/>
          <a:p>
            <a:fld id="{AD8932DC-1EFC-4CC2-BE12-843DA7DA03C4}" type="slidenum">
              <a:rPr lang="en-US" smtClean="0"/>
              <a:t>17</a:t>
            </a:fld>
            <a:endParaRPr lang="en-US"/>
          </a:p>
        </p:txBody>
      </p:sp>
    </p:spTree>
    <p:extLst>
      <p:ext uri="{BB962C8B-B14F-4D97-AF65-F5344CB8AC3E}">
        <p14:creationId xmlns:p14="http://schemas.microsoft.com/office/powerpoint/2010/main" val="2765265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next step in the study was to identify a range of strategies that can be applied along the corridor along to prevent inundation of the roadway. The strategies are summarized in this toolbox, which groups the strategies according to the type of shoreline that they can be applied to.  </a:t>
            </a:r>
          </a:p>
          <a:p>
            <a:endParaRPr lang="en-US" baseline="0" dirty="0" smtClean="0"/>
          </a:p>
        </p:txBody>
      </p:sp>
      <p:sp>
        <p:nvSpPr>
          <p:cNvPr id="4" name="Slide Number Placeholder 3"/>
          <p:cNvSpPr>
            <a:spLocks noGrp="1"/>
          </p:cNvSpPr>
          <p:nvPr>
            <p:ph type="sldNum" sz="quarter" idx="10"/>
          </p:nvPr>
        </p:nvSpPr>
        <p:spPr/>
        <p:txBody>
          <a:bodyPr/>
          <a:lstStyle/>
          <a:p>
            <a:fld id="{AD8932DC-1EFC-4CC2-BE12-843DA7DA03C4}" type="slidenum">
              <a:rPr lang="en-US" smtClean="0"/>
              <a:t>18</a:t>
            </a:fld>
            <a:endParaRPr lang="en-US"/>
          </a:p>
        </p:txBody>
      </p:sp>
    </p:spTree>
    <p:extLst>
      <p:ext uri="{BB962C8B-B14F-4D97-AF65-F5344CB8AC3E}">
        <p14:creationId xmlns:p14="http://schemas.microsoft.com/office/powerpoint/2010/main" val="2656670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strategies</a:t>
            </a:r>
            <a:r>
              <a:rPr lang="en-US" baseline="0" dirty="0" smtClean="0"/>
              <a:t> to improve the levee, in addition to addressing overtopping, also address deficiencies due to stability, seepage and erosion</a:t>
            </a:r>
          </a:p>
          <a:p>
            <a:endParaRPr lang="en-US" baseline="0" dirty="0" smtClean="0"/>
          </a:p>
          <a:p>
            <a:endParaRPr lang="en-US" dirty="0" smtClean="0"/>
          </a:p>
          <a:p>
            <a:endParaRPr lang="en-US" dirty="0" smtClean="0"/>
          </a:p>
          <a:p>
            <a:r>
              <a:rPr lang="en-US" dirty="0" smtClean="0"/>
              <a:t>Decided</a:t>
            </a:r>
            <a:r>
              <a:rPr lang="en-US" baseline="0" dirty="0" smtClean="0"/>
              <a:t> to not consider floodwall in levee </a:t>
            </a:r>
            <a:r>
              <a:rPr lang="en-US" baseline="0" dirty="0" err="1" smtClean="0"/>
              <a:t>bc</a:t>
            </a:r>
            <a:r>
              <a:rPr lang="en-US" baseline="0" dirty="0" smtClean="0"/>
              <a:t> more expensive</a:t>
            </a:r>
            <a:endParaRPr lang="en-US" dirty="0"/>
          </a:p>
        </p:txBody>
      </p:sp>
      <p:sp>
        <p:nvSpPr>
          <p:cNvPr id="4" name="Slide Number Placeholder 3"/>
          <p:cNvSpPr>
            <a:spLocks noGrp="1"/>
          </p:cNvSpPr>
          <p:nvPr>
            <p:ph type="sldNum" sz="quarter" idx="10"/>
          </p:nvPr>
        </p:nvSpPr>
        <p:spPr/>
        <p:txBody>
          <a:bodyPr/>
          <a:lstStyle/>
          <a:p>
            <a:fld id="{AD8932DC-1EFC-4CC2-BE12-843DA7DA03C4}" type="slidenum">
              <a:rPr lang="en-US" smtClean="0"/>
              <a:t>19</a:t>
            </a:fld>
            <a:endParaRPr lang="en-US"/>
          </a:p>
        </p:txBody>
      </p:sp>
    </p:spTree>
    <p:extLst>
      <p:ext uri="{BB962C8B-B14F-4D97-AF65-F5344CB8AC3E}">
        <p14:creationId xmlns:p14="http://schemas.microsoft.com/office/powerpoint/2010/main" val="1249535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solidFill>
                <a:srgbClr val="00B050"/>
              </a:solidFill>
            </a:endParaRPr>
          </a:p>
          <a:p>
            <a:endParaRPr lang="en-US" sz="1300" dirty="0"/>
          </a:p>
          <a:p>
            <a:endParaRPr lang="en-US" dirty="0"/>
          </a:p>
        </p:txBody>
      </p:sp>
      <p:sp>
        <p:nvSpPr>
          <p:cNvPr id="4" name="Slide Number Placeholder 3"/>
          <p:cNvSpPr>
            <a:spLocks noGrp="1"/>
          </p:cNvSpPr>
          <p:nvPr>
            <p:ph type="sldNum" sz="quarter" idx="10"/>
          </p:nvPr>
        </p:nvSpPr>
        <p:spPr/>
        <p:txBody>
          <a:bodyPr/>
          <a:lstStyle/>
          <a:p>
            <a:fld id="{AD8932DC-1EFC-4CC2-BE12-843DA7DA03C4}" type="slidenum">
              <a:rPr lang="en-US" smtClean="0"/>
              <a:t>22</a:t>
            </a:fld>
            <a:endParaRPr lang="en-US"/>
          </a:p>
        </p:txBody>
      </p:sp>
    </p:spTree>
    <p:extLst>
      <p:ext uri="{BB962C8B-B14F-4D97-AF65-F5344CB8AC3E}">
        <p14:creationId xmlns:p14="http://schemas.microsoft.com/office/powerpoint/2010/main" val="3030759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3/1/2018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3/1/2018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76200" y="6475563"/>
            <a:ext cx="2694054" cy="382437"/>
          </a:xfrm>
          <a:prstGeom prst="rect">
            <a:avLst/>
          </a:prstGeom>
        </p:spPr>
      </p:pic>
      <p:pic>
        <p:nvPicPr>
          <p:cNvPr id="4098" name="Picture 2" descr="C:\Users\vandeverj\Documents\AECOM\Marketing\Logos\AECOM logo\AECOM black logo\AECOM_logo_blk_50perc.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53400" y="6566768"/>
            <a:ext cx="884726" cy="20002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3.png"/><Relationship Id="rId4" Type="http://schemas.openxmlformats.org/officeDocument/2006/relationships/diagramLayout" Target="../diagrams/layout1.xml"/><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1978025"/>
            <a:ext cx="7772400" cy="9175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prstClr val="black"/>
                </a:solidFill>
              </a:rPr>
              <a:t>Levee and Shoreline Analysis Task</a:t>
            </a:r>
            <a:endParaRPr lang="en-US" sz="4000" dirty="0">
              <a:solidFill>
                <a:prstClr val="black"/>
              </a:solidFill>
            </a:endParaRPr>
          </a:p>
        </p:txBody>
      </p:sp>
      <p:sp>
        <p:nvSpPr>
          <p:cNvPr id="3" name="Subtitle 2"/>
          <p:cNvSpPr txBox="1">
            <a:spLocks/>
          </p:cNvSpPr>
          <p:nvPr/>
        </p:nvSpPr>
        <p:spPr>
          <a:xfrm>
            <a:off x="2971800" y="2819400"/>
            <a:ext cx="5638800" cy="3505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2000" dirty="0">
                <a:solidFill>
                  <a:prstClr val="black"/>
                </a:solidFill>
              </a:rPr>
              <a:t>Justin Vandever, PE</a:t>
            </a:r>
            <a:r>
              <a:rPr lang="en-US" sz="2000" dirty="0" smtClean="0">
                <a:solidFill>
                  <a:prstClr val="black"/>
                </a:solidFill>
              </a:rPr>
              <a:t/>
            </a:r>
            <a:br>
              <a:rPr lang="en-US" sz="2000" dirty="0" smtClean="0">
                <a:solidFill>
                  <a:prstClr val="black"/>
                </a:solidFill>
              </a:rPr>
            </a:br>
            <a:r>
              <a:rPr lang="en-US" sz="2000" dirty="0" smtClean="0">
                <a:solidFill>
                  <a:prstClr val="black"/>
                </a:solidFill>
              </a:rPr>
              <a:t>AECOM – Oakland, CA</a:t>
            </a:r>
            <a:br>
              <a:rPr lang="en-US" sz="2000" dirty="0" smtClean="0">
                <a:solidFill>
                  <a:prstClr val="black"/>
                </a:solidFill>
              </a:rPr>
            </a:br>
            <a:r>
              <a:rPr lang="en-US" sz="2000" dirty="0" smtClean="0">
                <a:solidFill>
                  <a:prstClr val="black"/>
                </a:solidFill>
              </a:rPr>
              <a:t>justin.vandever@aecom.com</a:t>
            </a:r>
          </a:p>
          <a:p>
            <a:pPr marL="0" indent="0" algn="r">
              <a:buNone/>
            </a:pPr>
            <a:r>
              <a:rPr lang="en-US" sz="2000" dirty="0" smtClean="0">
                <a:solidFill>
                  <a:prstClr val="black"/>
                </a:solidFill>
              </a:rPr>
              <a:t/>
            </a:r>
            <a:br>
              <a:rPr lang="en-US" sz="2000" dirty="0" smtClean="0">
                <a:solidFill>
                  <a:prstClr val="black"/>
                </a:solidFill>
              </a:rPr>
            </a:br>
            <a:r>
              <a:rPr lang="en-US" sz="2000" dirty="0">
                <a:solidFill>
                  <a:prstClr val="black"/>
                </a:solidFill>
              </a:rPr>
              <a:t>Sarah </a:t>
            </a:r>
            <a:r>
              <a:rPr lang="en-US" sz="2000" dirty="0" smtClean="0">
                <a:solidFill>
                  <a:prstClr val="black"/>
                </a:solidFill>
              </a:rPr>
              <a:t>Kassem, PE </a:t>
            </a:r>
            <a:r>
              <a:rPr lang="en-US" sz="2000" dirty="0">
                <a:solidFill>
                  <a:prstClr val="black"/>
                </a:solidFill>
              </a:rPr>
              <a:t/>
            </a:r>
            <a:br>
              <a:rPr lang="en-US" sz="2000" dirty="0">
                <a:solidFill>
                  <a:prstClr val="black"/>
                </a:solidFill>
              </a:rPr>
            </a:br>
            <a:r>
              <a:rPr lang="en-US" sz="2000" dirty="0">
                <a:solidFill>
                  <a:prstClr val="black"/>
                </a:solidFill>
              </a:rPr>
              <a:t>AECOM – Oakland, CA</a:t>
            </a:r>
            <a:br>
              <a:rPr lang="en-US" sz="2000" dirty="0">
                <a:solidFill>
                  <a:prstClr val="black"/>
                </a:solidFill>
              </a:rPr>
            </a:br>
            <a:r>
              <a:rPr lang="en-US" sz="2000" dirty="0">
                <a:solidFill>
                  <a:prstClr val="black"/>
                </a:solidFill>
              </a:rPr>
              <a:t>sarah.kassem@aecom.com</a:t>
            </a:r>
          </a:p>
          <a:p>
            <a:pPr marL="0" indent="0" algn="r">
              <a:buFont typeface="Arial" pitchFamily="34" charset="0"/>
              <a:buNone/>
            </a:pPr>
            <a:r>
              <a:rPr lang="en-US" sz="2000" dirty="0" smtClean="0">
                <a:solidFill>
                  <a:prstClr val="black"/>
                </a:solidFill>
              </a:rPr>
              <a:t/>
            </a:r>
            <a:br>
              <a:rPr lang="en-US" sz="2000" dirty="0" smtClean="0">
                <a:solidFill>
                  <a:prstClr val="black"/>
                </a:solidFill>
              </a:rPr>
            </a:br>
            <a:r>
              <a:rPr lang="en-US" sz="2000" dirty="0" smtClean="0">
                <a:solidFill>
                  <a:prstClr val="black"/>
                </a:solidFill>
              </a:rPr>
              <a:t/>
            </a:r>
            <a:br>
              <a:rPr lang="en-US" sz="2000" dirty="0" smtClean="0">
                <a:solidFill>
                  <a:prstClr val="black"/>
                </a:solidFill>
              </a:rPr>
            </a:br>
            <a:r>
              <a:rPr lang="en-US" sz="1800" i="1" dirty="0" smtClean="0">
                <a:solidFill>
                  <a:prstClr val="black"/>
                </a:solidFill>
              </a:rPr>
              <a:t>SR 37 Design Alternatives Assessment</a:t>
            </a:r>
          </a:p>
          <a:p>
            <a:pPr marL="0" indent="0" algn="r">
              <a:buFont typeface="Arial" pitchFamily="34" charset="0"/>
              <a:buNone/>
            </a:pPr>
            <a:r>
              <a:rPr lang="en-US" sz="1800" i="1" dirty="0" smtClean="0">
                <a:solidFill>
                  <a:prstClr val="black"/>
                </a:solidFill>
              </a:rPr>
              <a:t>SR 37 Policy Committee – March 1, 2018</a:t>
            </a:r>
            <a:endParaRPr lang="en-US" sz="1800" i="1" dirty="0">
              <a:solidFill>
                <a:prstClr val="black"/>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596" y="4038600"/>
            <a:ext cx="18288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30415" b="45312"/>
          <a:stretch/>
        </p:blipFill>
        <p:spPr>
          <a:xfrm>
            <a:off x="0" y="0"/>
            <a:ext cx="9144000" cy="1945406"/>
          </a:xfrm>
          <a:prstGeom prst="rect">
            <a:avLst/>
          </a:prstGeom>
        </p:spPr>
      </p:pic>
    </p:spTree>
    <p:extLst>
      <p:ext uri="{BB962C8B-B14F-4D97-AF65-F5344CB8AC3E}">
        <p14:creationId xmlns:p14="http://schemas.microsoft.com/office/powerpoint/2010/main" val="1023432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Levee Deficiencies</a:t>
            </a:r>
            <a:endParaRPr lang="en-US" dirty="0"/>
          </a:p>
        </p:txBody>
      </p:sp>
      <p:pic>
        <p:nvPicPr>
          <p:cNvPr id="4" name="Picture 3"/>
          <p:cNvPicPr/>
          <p:nvPr/>
        </p:nvPicPr>
        <p:blipFill rotWithShape="1">
          <a:blip r:embed="rId2">
            <a:extLst>
              <a:ext uri="{28A0092B-C50C-407E-A947-70E740481C1C}">
                <a14:useLocalDpi xmlns:a14="http://schemas.microsoft.com/office/drawing/2010/main" val="0"/>
              </a:ext>
            </a:extLst>
          </a:blip>
          <a:srcRect t="45998"/>
          <a:stretch/>
        </p:blipFill>
        <p:spPr bwMode="auto">
          <a:xfrm>
            <a:off x="914400" y="1447800"/>
            <a:ext cx="7543800" cy="5022533"/>
          </a:xfrm>
          <a:prstGeom prst="rect">
            <a:avLst/>
          </a:prstGeom>
          <a:noFill/>
          <a:ln>
            <a:noFill/>
          </a:ln>
        </p:spPr>
      </p:pic>
      <p:sp>
        <p:nvSpPr>
          <p:cNvPr id="5" name="TextBox 4"/>
          <p:cNvSpPr txBox="1"/>
          <p:nvPr/>
        </p:nvSpPr>
        <p:spPr>
          <a:xfrm>
            <a:off x="6629400" y="1524000"/>
            <a:ext cx="1752600" cy="461665"/>
          </a:xfrm>
          <a:prstGeom prst="rect">
            <a:avLst/>
          </a:prstGeom>
          <a:solidFill>
            <a:schemeClr val="bg1"/>
          </a:solidFill>
        </p:spPr>
        <p:txBody>
          <a:bodyPr wrap="square" rtlCol="0">
            <a:spAutoFit/>
          </a:bodyPr>
          <a:lstStyle/>
          <a:p>
            <a:pPr algn="ctr"/>
            <a:r>
              <a:rPr lang="en-US" sz="2400" b="1" dirty="0" smtClean="0"/>
              <a:t>Seepage</a:t>
            </a:r>
            <a:endParaRPr lang="en-US" sz="2400" b="1" dirty="0"/>
          </a:p>
        </p:txBody>
      </p:sp>
      <p:sp>
        <p:nvSpPr>
          <p:cNvPr id="6" name="TextBox 5"/>
          <p:cNvSpPr txBox="1"/>
          <p:nvPr/>
        </p:nvSpPr>
        <p:spPr>
          <a:xfrm>
            <a:off x="6629400" y="4038600"/>
            <a:ext cx="1752600" cy="461665"/>
          </a:xfrm>
          <a:prstGeom prst="rect">
            <a:avLst/>
          </a:prstGeom>
          <a:solidFill>
            <a:schemeClr val="bg1"/>
          </a:solidFill>
        </p:spPr>
        <p:txBody>
          <a:bodyPr wrap="square" rtlCol="0">
            <a:spAutoFit/>
          </a:bodyPr>
          <a:lstStyle/>
          <a:p>
            <a:pPr algn="ctr"/>
            <a:r>
              <a:rPr lang="en-US" sz="2400" b="1" dirty="0" smtClean="0"/>
              <a:t>Stability</a:t>
            </a:r>
            <a:endParaRPr lang="en-US" sz="2400" b="1" dirty="0"/>
          </a:p>
        </p:txBody>
      </p:sp>
    </p:spTree>
    <p:extLst>
      <p:ext uri="{BB962C8B-B14F-4D97-AF65-F5344CB8AC3E}">
        <p14:creationId xmlns:p14="http://schemas.microsoft.com/office/powerpoint/2010/main" val="6485036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9525"/>
            <a:ext cx="8229600" cy="1057275"/>
          </a:xfrm>
        </p:spPr>
        <p:txBody>
          <a:bodyPr>
            <a:normAutofit/>
          </a:bodyPr>
          <a:lstStyle/>
          <a:p>
            <a:r>
              <a:rPr lang="en-US" dirty="0"/>
              <a:t>Overtopping </a:t>
            </a:r>
            <a:r>
              <a:rPr lang="en-US" dirty="0" smtClean="0"/>
              <a:t>Deficiencies</a:t>
            </a:r>
            <a:endParaRPr lang="en-US" sz="2700" dirty="0"/>
          </a:p>
        </p:txBody>
      </p:sp>
      <p:pic>
        <p:nvPicPr>
          <p:cNvPr id="7" name="Picture 6"/>
          <p:cNvPicPr/>
          <p:nvPr/>
        </p:nvPicPr>
        <p:blipFill rotWithShape="1">
          <a:blip r:embed="rId2" cstate="print">
            <a:extLst>
              <a:ext uri="{28A0092B-C50C-407E-A947-70E740481C1C}">
                <a14:useLocalDpi xmlns:a14="http://schemas.microsoft.com/office/drawing/2010/main" val="0"/>
              </a:ext>
            </a:extLst>
          </a:blip>
          <a:srcRect t="14735"/>
          <a:stretch/>
        </p:blipFill>
        <p:spPr>
          <a:xfrm>
            <a:off x="76200" y="5036410"/>
            <a:ext cx="9067800" cy="1745390"/>
          </a:xfrm>
          <a:prstGeom prst="rect">
            <a:avLst/>
          </a:prstGeom>
        </p:spPr>
      </p:pic>
      <p:pic>
        <p:nvPicPr>
          <p:cNvPr id="5" name="Picture 4"/>
          <p:cNvPicPr/>
          <p:nvPr/>
        </p:nvPicPr>
        <p:blipFill rotWithShape="1">
          <a:blip r:embed="rId3">
            <a:extLst>
              <a:ext uri="{28A0092B-C50C-407E-A947-70E740481C1C}">
                <a14:useLocalDpi xmlns:a14="http://schemas.microsoft.com/office/drawing/2010/main" val="0"/>
              </a:ext>
            </a:extLst>
          </a:blip>
          <a:srcRect t="11010"/>
          <a:stretch/>
        </p:blipFill>
        <p:spPr>
          <a:xfrm>
            <a:off x="76200" y="2724151"/>
            <a:ext cx="9067800" cy="1847849"/>
          </a:xfrm>
          <a:prstGeom prst="rect">
            <a:avLst/>
          </a:prstGeom>
          <a:ln>
            <a:noFill/>
          </a:ln>
        </p:spPr>
      </p:pic>
      <p:sp>
        <p:nvSpPr>
          <p:cNvPr id="3" name="TextBox 2"/>
          <p:cNvSpPr txBox="1"/>
          <p:nvPr/>
        </p:nvSpPr>
        <p:spPr>
          <a:xfrm>
            <a:off x="228600" y="1143000"/>
            <a:ext cx="853440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Evaluate length of shoreline exposed to overtopping</a:t>
            </a:r>
          </a:p>
          <a:p>
            <a:pPr marL="342900" indent="-342900">
              <a:buFont typeface="Arial" panose="020B0604020202020204" pitchFamily="34" charset="0"/>
              <a:buChar char="•"/>
            </a:pPr>
            <a:r>
              <a:rPr lang="en-US" sz="2400" dirty="0" smtClean="0"/>
              <a:t>Multiple storm and SLR scenarios for present day and 2050</a:t>
            </a:r>
          </a:p>
          <a:p>
            <a:pPr marL="342900" indent="-342900">
              <a:buFont typeface="Arial" panose="020B0604020202020204" pitchFamily="34" charset="0"/>
              <a:buChar char="•"/>
            </a:pPr>
            <a:r>
              <a:rPr lang="en-US" sz="2400" dirty="0" smtClean="0"/>
              <a:t>Differentiated between roadway and levee segments </a:t>
            </a:r>
            <a:endParaRPr lang="en-US" sz="2400" dirty="0"/>
          </a:p>
        </p:txBody>
      </p:sp>
      <p:sp>
        <p:nvSpPr>
          <p:cNvPr id="6" name="TextBox 5"/>
          <p:cNvSpPr txBox="1"/>
          <p:nvPr/>
        </p:nvSpPr>
        <p:spPr>
          <a:xfrm>
            <a:off x="-9525" y="2362200"/>
            <a:ext cx="2743200" cy="461665"/>
          </a:xfrm>
          <a:prstGeom prst="rect">
            <a:avLst/>
          </a:prstGeom>
          <a:noFill/>
        </p:spPr>
        <p:txBody>
          <a:bodyPr wrap="square" rtlCol="0">
            <a:spAutoFit/>
          </a:bodyPr>
          <a:lstStyle/>
          <a:p>
            <a:r>
              <a:rPr lang="en-US" sz="2400" b="1" dirty="0" smtClean="0"/>
              <a:t>Roadway</a:t>
            </a:r>
            <a:endParaRPr lang="en-US" sz="2400" b="1" dirty="0"/>
          </a:p>
        </p:txBody>
      </p:sp>
      <p:sp>
        <p:nvSpPr>
          <p:cNvPr id="8" name="TextBox 7"/>
          <p:cNvSpPr txBox="1"/>
          <p:nvPr/>
        </p:nvSpPr>
        <p:spPr>
          <a:xfrm>
            <a:off x="76200" y="4607783"/>
            <a:ext cx="2133600" cy="461665"/>
          </a:xfrm>
          <a:prstGeom prst="rect">
            <a:avLst/>
          </a:prstGeom>
          <a:noFill/>
        </p:spPr>
        <p:txBody>
          <a:bodyPr wrap="square" rtlCol="0">
            <a:spAutoFit/>
          </a:bodyPr>
          <a:lstStyle/>
          <a:p>
            <a:r>
              <a:rPr lang="en-US" sz="2400" b="1" dirty="0" smtClean="0"/>
              <a:t>Levee</a:t>
            </a:r>
            <a:endParaRPr lang="en-US" sz="2400" b="1" dirty="0"/>
          </a:p>
        </p:txBody>
      </p:sp>
    </p:spTree>
    <p:extLst>
      <p:ext uri="{BB962C8B-B14F-4D97-AF65-F5344CB8AC3E}">
        <p14:creationId xmlns:p14="http://schemas.microsoft.com/office/powerpoint/2010/main" val="40507774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Overtopping Deficiencies for A1</a:t>
            </a:r>
            <a:endParaRPr lang="en-US"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32" t="5669" r="2155"/>
          <a:stretch/>
        </p:blipFill>
        <p:spPr bwMode="auto">
          <a:xfrm>
            <a:off x="914400" y="2230961"/>
            <a:ext cx="7391400" cy="45172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44434"/>
          <a:stretch/>
        </p:blipFill>
        <p:spPr bwMode="auto">
          <a:xfrm>
            <a:off x="914400" y="5257800"/>
            <a:ext cx="2459641" cy="14904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28600" y="990600"/>
            <a:ext cx="8614535" cy="461665"/>
          </a:xfrm>
          <a:prstGeom prst="rect">
            <a:avLst/>
          </a:prstGeom>
          <a:noFill/>
        </p:spPr>
        <p:txBody>
          <a:bodyPr wrap="square" rtlCol="0">
            <a:spAutoFit/>
          </a:bodyPr>
          <a:lstStyle/>
          <a:p>
            <a:r>
              <a:rPr lang="en-US" sz="2400" dirty="0" smtClean="0"/>
              <a:t>Present Day 10-yr Storm/2050 1-yr Storm</a:t>
            </a:r>
          </a:p>
        </p:txBody>
      </p:sp>
      <p:sp>
        <p:nvSpPr>
          <p:cNvPr id="4" name="TextBox 3"/>
          <p:cNvSpPr txBox="1"/>
          <p:nvPr/>
        </p:nvSpPr>
        <p:spPr>
          <a:xfrm>
            <a:off x="381000" y="1422001"/>
            <a:ext cx="8462135"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2% of shoreline is deficient</a:t>
            </a:r>
          </a:p>
          <a:p>
            <a:pPr marL="342900" indent="-342900">
              <a:buFont typeface="Arial" panose="020B0604020202020204" pitchFamily="34" charset="0"/>
              <a:buChar char="•"/>
            </a:pPr>
            <a:r>
              <a:rPr lang="en-US" sz="2400" dirty="0"/>
              <a:t>45% of shoreline </a:t>
            </a:r>
            <a:r>
              <a:rPr lang="en-US" sz="2400" dirty="0" smtClean="0"/>
              <a:t>is deficient </a:t>
            </a:r>
            <a:r>
              <a:rPr lang="en-US" sz="2400" dirty="0"/>
              <a:t>during 100-yr storm in 2050 </a:t>
            </a:r>
          </a:p>
        </p:txBody>
      </p:sp>
    </p:spTree>
    <p:extLst>
      <p:ext uri="{BB962C8B-B14F-4D97-AF65-F5344CB8AC3E}">
        <p14:creationId xmlns:p14="http://schemas.microsoft.com/office/powerpoint/2010/main" val="29056163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76"/>
          <a:stretch/>
        </p:blipFill>
        <p:spPr bwMode="auto">
          <a:xfrm>
            <a:off x="4114800" y="1448778"/>
            <a:ext cx="4973128" cy="52994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457200" y="0"/>
            <a:ext cx="8229600" cy="1143000"/>
          </a:xfrm>
        </p:spPr>
        <p:txBody>
          <a:bodyPr/>
          <a:lstStyle/>
          <a:p>
            <a:r>
              <a:rPr lang="en-US" dirty="0" smtClean="0"/>
              <a:t>Overtopping Deficiencies for A2</a:t>
            </a:r>
            <a:endParaRPr lang="en-US" dirty="0"/>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44434"/>
          <a:stretch/>
        </p:blipFill>
        <p:spPr bwMode="auto">
          <a:xfrm>
            <a:off x="7010400" y="1496523"/>
            <a:ext cx="2057400" cy="12466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4442" y="990600"/>
            <a:ext cx="6705600" cy="461665"/>
          </a:xfrm>
          <a:prstGeom prst="rect">
            <a:avLst/>
          </a:prstGeom>
          <a:noFill/>
        </p:spPr>
        <p:txBody>
          <a:bodyPr wrap="square" rtlCol="0">
            <a:spAutoFit/>
          </a:bodyPr>
          <a:lstStyle/>
          <a:p>
            <a:r>
              <a:rPr lang="en-US" sz="2400" dirty="0" smtClean="0"/>
              <a:t>Present Day 10-yr Storm/2050 1-yr Storm</a:t>
            </a:r>
            <a:endParaRPr lang="en-US" sz="2400" dirty="0"/>
          </a:p>
        </p:txBody>
      </p:sp>
      <p:sp>
        <p:nvSpPr>
          <p:cNvPr id="6" name="TextBox 5"/>
          <p:cNvSpPr txBox="1"/>
          <p:nvPr/>
        </p:nvSpPr>
        <p:spPr>
          <a:xfrm>
            <a:off x="0" y="1847671"/>
            <a:ext cx="41148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11 miles of levee protect 4 miles of highway</a:t>
            </a:r>
          </a:p>
          <a:p>
            <a:pPr marL="342900" indent="-342900">
              <a:buFont typeface="Arial" panose="020B0604020202020204" pitchFamily="34" charset="0"/>
              <a:buChar char="•"/>
            </a:pPr>
            <a:r>
              <a:rPr lang="en-US" sz="2400" dirty="0" smtClean="0"/>
              <a:t>11% </a:t>
            </a:r>
            <a:r>
              <a:rPr lang="en-US" sz="2400" dirty="0"/>
              <a:t>of shoreline is deficient</a:t>
            </a:r>
          </a:p>
          <a:p>
            <a:pPr marL="342900" indent="-342900">
              <a:buFont typeface="Arial" panose="020B0604020202020204" pitchFamily="34" charset="0"/>
              <a:buChar char="•"/>
            </a:pPr>
            <a:r>
              <a:rPr lang="en-US" sz="2400" dirty="0" smtClean="0"/>
              <a:t>80% </a:t>
            </a:r>
            <a:r>
              <a:rPr lang="en-US" sz="2400" dirty="0"/>
              <a:t>of shoreline </a:t>
            </a:r>
            <a:r>
              <a:rPr lang="en-US" sz="2400" dirty="0" smtClean="0"/>
              <a:t>is deficient </a:t>
            </a:r>
            <a:r>
              <a:rPr lang="en-US" sz="2400" dirty="0"/>
              <a:t>during 100-yr storm in 2050 </a:t>
            </a:r>
          </a:p>
        </p:txBody>
      </p:sp>
    </p:spTree>
    <p:extLst>
      <p:ext uri="{BB962C8B-B14F-4D97-AF65-F5344CB8AC3E}">
        <p14:creationId xmlns:p14="http://schemas.microsoft.com/office/powerpoint/2010/main" val="14338992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Overtopping Deficiencies for B1</a:t>
            </a:r>
            <a:endParaRPr lang="en-US" dirty="0"/>
          </a:p>
        </p:txBody>
      </p:sp>
      <p:sp>
        <p:nvSpPr>
          <p:cNvPr id="3" name="TextBox 2"/>
          <p:cNvSpPr txBox="1"/>
          <p:nvPr/>
        </p:nvSpPr>
        <p:spPr>
          <a:xfrm>
            <a:off x="24442" y="990600"/>
            <a:ext cx="6705600" cy="461665"/>
          </a:xfrm>
          <a:prstGeom prst="rect">
            <a:avLst/>
          </a:prstGeom>
          <a:noFill/>
        </p:spPr>
        <p:txBody>
          <a:bodyPr wrap="square" rtlCol="0">
            <a:spAutoFit/>
          </a:bodyPr>
          <a:lstStyle/>
          <a:p>
            <a:r>
              <a:rPr lang="en-US" sz="2400" dirty="0" smtClean="0"/>
              <a:t>Present Day 10-yr Storm/2050 1-yr Storm</a:t>
            </a:r>
            <a:endParaRPr lang="en-US" sz="24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1471027"/>
            <a:ext cx="4362450" cy="528158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7781925" y="1452265"/>
            <a:ext cx="1295400" cy="1290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442" y="3535740"/>
            <a:ext cx="4648200" cy="1569660"/>
          </a:xfrm>
          <a:prstGeom prst="rect">
            <a:avLst/>
          </a:prstGeom>
          <a:noFill/>
        </p:spPr>
        <p:txBody>
          <a:bodyPr wrap="square" rtlCol="0">
            <a:spAutoFit/>
          </a:bodyPr>
          <a:lstStyle/>
          <a:p>
            <a:r>
              <a:rPr lang="en-US" sz="2400" dirty="0" err="1" smtClean="0"/>
              <a:t>Tolay</a:t>
            </a:r>
            <a:r>
              <a:rPr lang="en-US" sz="2400" dirty="0" smtClean="0"/>
              <a:t> Lagoon:</a:t>
            </a:r>
          </a:p>
          <a:p>
            <a:pPr marL="342900" indent="-342900">
              <a:buFont typeface="Arial" panose="020B0604020202020204" pitchFamily="34" charset="0"/>
              <a:buChar char="•"/>
            </a:pPr>
            <a:r>
              <a:rPr lang="en-US" sz="2400" dirty="0" smtClean="0"/>
              <a:t>2800 </a:t>
            </a:r>
            <a:r>
              <a:rPr lang="en-US" sz="2400" dirty="0" err="1" smtClean="0"/>
              <a:t>ft</a:t>
            </a:r>
            <a:r>
              <a:rPr lang="en-US" sz="2400" dirty="0" smtClean="0"/>
              <a:t> flood wall along roadway</a:t>
            </a:r>
          </a:p>
          <a:p>
            <a:pPr marL="342900" indent="-342900">
              <a:buFont typeface="Arial" panose="020B0604020202020204" pitchFamily="34" charset="0"/>
              <a:buChar char="•"/>
            </a:pPr>
            <a:r>
              <a:rPr lang="en-US" sz="2400" dirty="0" smtClean="0"/>
              <a:t>3500 ft levee improvement along adjacent levee segments</a:t>
            </a:r>
          </a:p>
        </p:txBody>
      </p:sp>
      <p:pic>
        <p:nvPicPr>
          <p:cNvPr id="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44434"/>
          <a:stretch/>
        </p:blipFill>
        <p:spPr bwMode="auto">
          <a:xfrm>
            <a:off x="6886573" y="1471027"/>
            <a:ext cx="2181225" cy="13217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p:cNvSpPr/>
          <p:nvPr/>
        </p:nvSpPr>
        <p:spPr>
          <a:xfrm>
            <a:off x="8429625" y="3352800"/>
            <a:ext cx="285750" cy="643592"/>
          </a:xfrm>
          <a:prstGeom prst="ellipse">
            <a:avLst/>
          </a:prstGeom>
          <a:noFill/>
          <a:ln>
            <a:solidFill>
              <a:srgbClr val="FF0000"/>
            </a:solidFill>
          </a:ln>
          <a:scene3d>
            <a:camera prst="orthographicFront">
              <a:rot lat="0" lon="0"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524" y="1524000"/>
            <a:ext cx="4486275"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11 miles of levee protect 2 miles of highway</a:t>
            </a:r>
          </a:p>
          <a:p>
            <a:pPr marL="342900" indent="-342900">
              <a:buFont typeface="Arial" panose="020B0604020202020204" pitchFamily="34" charset="0"/>
              <a:buChar char="•"/>
            </a:pPr>
            <a:r>
              <a:rPr lang="en-US" sz="2400" dirty="0" smtClean="0"/>
              <a:t>6% </a:t>
            </a:r>
            <a:r>
              <a:rPr lang="en-US" sz="2400" dirty="0"/>
              <a:t>of shoreline is deficient</a:t>
            </a:r>
          </a:p>
          <a:p>
            <a:pPr marL="342900" indent="-342900">
              <a:buFont typeface="Arial" panose="020B0604020202020204" pitchFamily="34" charset="0"/>
              <a:buChar char="•"/>
            </a:pPr>
            <a:r>
              <a:rPr lang="en-US" sz="2400" dirty="0" smtClean="0"/>
              <a:t>80% </a:t>
            </a:r>
            <a:r>
              <a:rPr lang="en-US" sz="2400" dirty="0"/>
              <a:t>of shoreline </a:t>
            </a:r>
            <a:r>
              <a:rPr lang="en-US" sz="2400" dirty="0" smtClean="0"/>
              <a:t>is deficient </a:t>
            </a:r>
            <a:r>
              <a:rPr lang="en-US" sz="2400" dirty="0"/>
              <a:t>during 100-yr storm in 2050 </a:t>
            </a:r>
          </a:p>
        </p:txBody>
      </p:sp>
      <p:sp>
        <p:nvSpPr>
          <p:cNvPr id="11" name="Oval 10"/>
          <p:cNvSpPr/>
          <p:nvPr/>
        </p:nvSpPr>
        <p:spPr>
          <a:xfrm>
            <a:off x="4953000" y="3279582"/>
            <a:ext cx="1352550" cy="835218"/>
          </a:xfrm>
          <a:prstGeom prst="ellipse">
            <a:avLst/>
          </a:prstGeom>
          <a:noFill/>
          <a:ln>
            <a:solidFill>
              <a:srgbClr val="FF0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68515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Overtopping Deficiencies for B2&amp;C</a:t>
            </a:r>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981" t="7682" r="1869" b="8646"/>
          <a:stretch/>
        </p:blipFill>
        <p:spPr bwMode="auto">
          <a:xfrm>
            <a:off x="2895600" y="2895540"/>
            <a:ext cx="6210300" cy="38862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44434"/>
          <a:stretch/>
        </p:blipFill>
        <p:spPr bwMode="auto">
          <a:xfrm>
            <a:off x="3048000" y="5421644"/>
            <a:ext cx="2057400" cy="12466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4442" y="990600"/>
            <a:ext cx="6705600" cy="461665"/>
          </a:xfrm>
          <a:prstGeom prst="rect">
            <a:avLst/>
          </a:prstGeom>
          <a:noFill/>
        </p:spPr>
        <p:txBody>
          <a:bodyPr wrap="square" rtlCol="0">
            <a:spAutoFit/>
          </a:bodyPr>
          <a:lstStyle/>
          <a:p>
            <a:r>
              <a:rPr lang="en-US" sz="2400" dirty="0" smtClean="0"/>
              <a:t>Present Day 10-yr Storm/2050 1-yr Storm</a:t>
            </a:r>
            <a:endParaRPr lang="en-US" sz="2400" dirty="0"/>
          </a:p>
        </p:txBody>
      </p:sp>
      <p:sp>
        <p:nvSpPr>
          <p:cNvPr id="4" name="TextBox 3"/>
          <p:cNvSpPr txBox="1"/>
          <p:nvPr/>
        </p:nvSpPr>
        <p:spPr>
          <a:xfrm>
            <a:off x="0" y="2971800"/>
            <a:ext cx="2895600" cy="2308324"/>
          </a:xfrm>
          <a:prstGeom prst="rect">
            <a:avLst/>
          </a:prstGeom>
          <a:noFill/>
        </p:spPr>
        <p:txBody>
          <a:bodyPr wrap="square" rtlCol="0">
            <a:spAutoFit/>
          </a:bodyPr>
          <a:lstStyle/>
          <a:p>
            <a:r>
              <a:rPr lang="en-US" sz="2400" dirty="0" smtClean="0"/>
              <a:t>Mare Island:</a:t>
            </a:r>
          </a:p>
          <a:p>
            <a:pPr marL="342900" indent="-342900">
              <a:buFont typeface="Arial" panose="020B0604020202020204" pitchFamily="34" charset="0"/>
              <a:buChar char="•"/>
            </a:pPr>
            <a:r>
              <a:rPr lang="en-US" sz="2400" dirty="0" smtClean="0"/>
              <a:t>1600 </a:t>
            </a:r>
            <a:r>
              <a:rPr lang="en-US" sz="2400" dirty="0" err="1" smtClean="0"/>
              <a:t>ft</a:t>
            </a:r>
            <a:r>
              <a:rPr lang="en-US" sz="2400" dirty="0" smtClean="0"/>
              <a:t> flood wall along south side of roadway</a:t>
            </a:r>
          </a:p>
          <a:p>
            <a:pPr marL="342900" indent="-342900">
              <a:buFont typeface="Arial" panose="020B0604020202020204" pitchFamily="34" charset="0"/>
              <a:buChar char="•"/>
            </a:pPr>
            <a:r>
              <a:rPr lang="en-US" sz="2400" dirty="0" smtClean="0"/>
              <a:t>Flood waters come from south side </a:t>
            </a:r>
            <a:endParaRPr lang="en-US" sz="2400" dirty="0"/>
          </a:p>
        </p:txBody>
      </p:sp>
      <p:sp>
        <p:nvSpPr>
          <p:cNvPr id="7" name="TextBox 6"/>
          <p:cNvSpPr txBox="1"/>
          <p:nvPr/>
        </p:nvSpPr>
        <p:spPr>
          <a:xfrm>
            <a:off x="24442" y="1759803"/>
            <a:ext cx="7824158"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5% </a:t>
            </a:r>
            <a:r>
              <a:rPr lang="en-US" sz="2400" dirty="0"/>
              <a:t>of shoreline is deficient</a:t>
            </a:r>
          </a:p>
          <a:p>
            <a:pPr marL="342900" indent="-342900">
              <a:buFont typeface="Arial" panose="020B0604020202020204" pitchFamily="34" charset="0"/>
              <a:buChar char="•"/>
            </a:pPr>
            <a:r>
              <a:rPr lang="en-US" sz="2400" dirty="0"/>
              <a:t>4</a:t>
            </a:r>
            <a:r>
              <a:rPr lang="en-US" sz="2400" dirty="0" smtClean="0"/>
              <a:t>0% </a:t>
            </a:r>
            <a:r>
              <a:rPr lang="en-US" sz="2400" dirty="0"/>
              <a:t>of shoreline </a:t>
            </a:r>
            <a:r>
              <a:rPr lang="en-US" sz="2400" dirty="0" smtClean="0"/>
              <a:t>is deficient </a:t>
            </a:r>
            <a:r>
              <a:rPr lang="en-US" sz="2400" dirty="0"/>
              <a:t>during 100-yr storm in 2050 </a:t>
            </a:r>
          </a:p>
        </p:txBody>
      </p:sp>
      <p:sp>
        <p:nvSpPr>
          <p:cNvPr id="8" name="Oval 7"/>
          <p:cNvSpPr/>
          <p:nvPr/>
        </p:nvSpPr>
        <p:spPr>
          <a:xfrm>
            <a:off x="6096000" y="4886295"/>
            <a:ext cx="1352550" cy="835218"/>
          </a:xfrm>
          <a:prstGeom prst="ellipse">
            <a:avLst/>
          </a:prstGeom>
          <a:noFill/>
          <a:ln>
            <a:solidFill>
              <a:srgbClr val="FF0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900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Minor Shoreline Deficiencies</a:t>
            </a:r>
            <a:endParaRPr lang="en-US" dirty="0"/>
          </a:p>
        </p:txBody>
      </p:sp>
      <p:sp>
        <p:nvSpPr>
          <p:cNvPr id="3" name="TextBox 2"/>
          <p:cNvSpPr txBox="1"/>
          <p:nvPr/>
        </p:nvSpPr>
        <p:spPr>
          <a:xfrm>
            <a:off x="381000" y="1478340"/>
            <a:ext cx="4953001" cy="1815882"/>
          </a:xfrm>
          <a:prstGeom prst="rect">
            <a:avLst/>
          </a:prstGeom>
          <a:noFill/>
        </p:spPr>
        <p:txBody>
          <a:bodyPr wrap="square" rtlCol="0">
            <a:spAutoFit/>
          </a:bodyPr>
          <a:lstStyle/>
          <a:p>
            <a:pPr marL="342900" indent="-342900">
              <a:buFont typeface="Arial" panose="020B0604020202020204" pitchFamily="34" charset="0"/>
              <a:buChar char="•"/>
            </a:pPr>
            <a:r>
              <a:rPr lang="en-US" sz="2800" dirty="0" smtClean="0"/>
              <a:t>Lack of patrol road</a:t>
            </a:r>
          </a:p>
          <a:p>
            <a:pPr marL="342900" indent="-342900">
              <a:buFont typeface="Arial" panose="020B0604020202020204" pitchFamily="34" charset="0"/>
              <a:buChar char="•"/>
            </a:pPr>
            <a:r>
              <a:rPr lang="en-US" sz="2800" dirty="0" smtClean="0"/>
              <a:t>Insufficient geometry</a:t>
            </a:r>
          </a:p>
          <a:p>
            <a:pPr marL="342900" indent="-342900">
              <a:buFont typeface="Arial" panose="020B0604020202020204" pitchFamily="34" charset="0"/>
              <a:buChar char="•"/>
            </a:pPr>
            <a:r>
              <a:rPr lang="en-US" sz="2800" dirty="0" smtClean="0"/>
              <a:t>Excess vegetation</a:t>
            </a:r>
          </a:p>
          <a:p>
            <a:pPr marL="342900" indent="-342900">
              <a:buFont typeface="Arial" panose="020B0604020202020204" pitchFamily="34" charset="0"/>
              <a:buChar char="•"/>
            </a:pPr>
            <a:r>
              <a:rPr lang="en-US" sz="2800" dirty="0" smtClean="0"/>
              <a:t>Animal burrows</a:t>
            </a:r>
            <a:endParaRPr lang="en-US" sz="2800" dirty="0"/>
          </a:p>
        </p:txBody>
      </p:sp>
      <p:pic>
        <p:nvPicPr>
          <p:cNvPr id="1026" name="Picture 2" descr="L:\Projects\MTC\60536874_SR37_DAA\400-Technical\450-Photos\20170724.Site Visit\Justin\All\20170724_1047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386137"/>
            <a:ext cx="5410200" cy="30432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L:\Projects\MTC\60536874_SR37_DAA\400-Technical\450-Photos\20170724.Site Visit\Justin\All\20170724_1056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828800"/>
            <a:ext cx="2593181" cy="461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318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0"/>
            <a:ext cx="6597015" cy="4890135"/>
          </a:xfrm>
          <a:prstGeom prst="rect">
            <a:avLst/>
          </a:prstGeom>
          <a:noFill/>
          <a:ln>
            <a:noFill/>
          </a:ln>
        </p:spPr>
      </p:pic>
      <p:sp>
        <p:nvSpPr>
          <p:cNvPr id="2" name="Title 1"/>
          <p:cNvSpPr>
            <a:spLocks noGrp="1"/>
          </p:cNvSpPr>
          <p:nvPr>
            <p:ph type="title"/>
          </p:nvPr>
        </p:nvSpPr>
        <p:spPr/>
        <p:txBody>
          <a:bodyPr/>
          <a:lstStyle/>
          <a:p>
            <a:r>
              <a:rPr lang="en-US" dirty="0" smtClean="0"/>
              <a:t>Field Visit Observations</a:t>
            </a:r>
            <a:endParaRPr lang="en-US" dirty="0"/>
          </a:p>
        </p:txBody>
      </p:sp>
      <p:sp>
        <p:nvSpPr>
          <p:cNvPr id="4" name="TextBox 3"/>
          <p:cNvSpPr txBox="1"/>
          <p:nvPr/>
        </p:nvSpPr>
        <p:spPr>
          <a:xfrm>
            <a:off x="6724901" y="3425650"/>
            <a:ext cx="1276099" cy="461665"/>
          </a:xfrm>
          <a:prstGeom prst="rect">
            <a:avLst/>
          </a:prstGeom>
          <a:noFill/>
        </p:spPr>
        <p:txBody>
          <a:bodyPr wrap="square" rtlCol="0">
            <a:spAutoFit/>
          </a:bodyPr>
          <a:lstStyle/>
          <a:p>
            <a:r>
              <a:rPr lang="en-US" sz="2400" dirty="0" smtClean="0">
                <a:solidFill>
                  <a:schemeClr val="bg1"/>
                </a:solidFill>
              </a:rPr>
              <a:t>Erosion</a:t>
            </a:r>
            <a:endParaRPr lang="en-US" sz="2400" dirty="0">
              <a:solidFill>
                <a:schemeClr val="bg1"/>
              </a:solidFill>
            </a:endParaRPr>
          </a:p>
        </p:txBody>
      </p:sp>
      <p:sp>
        <p:nvSpPr>
          <p:cNvPr id="8" name="TextBox 7"/>
          <p:cNvSpPr txBox="1"/>
          <p:nvPr/>
        </p:nvSpPr>
        <p:spPr>
          <a:xfrm>
            <a:off x="6572501" y="5940250"/>
            <a:ext cx="1276099" cy="461665"/>
          </a:xfrm>
          <a:prstGeom prst="rect">
            <a:avLst/>
          </a:prstGeom>
          <a:noFill/>
        </p:spPr>
        <p:txBody>
          <a:bodyPr wrap="square" rtlCol="0">
            <a:spAutoFit/>
          </a:bodyPr>
          <a:lstStyle/>
          <a:p>
            <a:r>
              <a:rPr lang="en-US" sz="2400" dirty="0" smtClean="0">
                <a:solidFill>
                  <a:schemeClr val="bg1"/>
                </a:solidFill>
              </a:rPr>
              <a:t>Stability</a:t>
            </a:r>
            <a:endParaRPr lang="en-US" sz="2400" dirty="0">
              <a:solidFill>
                <a:schemeClr val="bg1"/>
              </a:solidFill>
            </a:endParaRPr>
          </a:p>
        </p:txBody>
      </p:sp>
      <p:sp>
        <p:nvSpPr>
          <p:cNvPr id="9" name="TextBox 8"/>
          <p:cNvSpPr txBox="1"/>
          <p:nvPr/>
        </p:nvSpPr>
        <p:spPr>
          <a:xfrm>
            <a:off x="3241608" y="5868515"/>
            <a:ext cx="1276099" cy="461665"/>
          </a:xfrm>
          <a:prstGeom prst="rect">
            <a:avLst/>
          </a:prstGeom>
          <a:noFill/>
        </p:spPr>
        <p:txBody>
          <a:bodyPr wrap="square" rtlCol="0">
            <a:spAutoFit/>
          </a:bodyPr>
          <a:lstStyle/>
          <a:p>
            <a:r>
              <a:rPr lang="en-US" sz="2400" dirty="0" smtClean="0">
                <a:solidFill>
                  <a:schemeClr val="bg1"/>
                </a:solidFill>
              </a:rPr>
              <a:t>Seepage</a:t>
            </a:r>
            <a:endParaRPr lang="en-US" sz="2400" dirty="0">
              <a:solidFill>
                <a:schemeClr val="bg1"/>
              </a:solidFill>
            </a:endParaRPr>
          </a:p>
        </p:txBody>
      </p:sp>
      <p:sp>
        <p:nvSpPr>
          <p:cNvPr id="11" name="TextBox 10"/>
          <p:cNvSpPr txBox="1"/>
          <p:nvPr/>
        </p:nvSpPr>
        <p:spPr>
          <a:xfrm>
            <a:off x="2146539" y="3438741"/>
            <a:ext cx="2590800" cy="461665"/>
          </a:xfrm>
          <a:prstGeom prst="rect">
            <a:avLst/>
          </a:prstGeom>
          <a:noFill/>
        </p:spPr>
        <p:txBody>
          <a:bodyPr wrap="square" rtlCol="0">
            <a:spAutoFit/>
          </a:bodyPr>
          <a:lstStyle/>
          <a:p>
            <a:r>
              <a:rPr lang="en-US" sz="2400" dirty="0" smtClean="0">
                <a:solidFill>
                  <a:schemeClr val="bg1"/>
                </a:solidFill>
              </a:rPr>
              <a:t>Excess Vegetation</a:t>
            </a:r>
            <a:endParaRPr lang="en-US" sz="2400" dirty="0">
              <a:solidFill>
                <a:schemeClr val="bg1"/>
              </a:solidFill>
            </a:endParaRPr>
          </a:p>
        </p:txBody>
      </p:sp>
    </p:spTree>
    <p:extLst>
      <p:ext uri="{BB962C8B-B14F-4D97-AF65-F5344CB8AC3E}">
        <p14:creationId xmlns:p14="http://schemas.microsoft.com/office/powerpoint/2010/main" val="30415440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Potential Adaptation Strategies</a:t>
            </a:r>
            <a:endParaRPr lang="en-US" dirty="0"/>
          </a:p>
        </p:txBody>
      </p:sp>
      <p:graphicFrame>
        <p:nvGraphicFramePr>
          <p:cNvPr id="5" name="Diagram 4"/>
          <p:cNvGraphicFramePr/>
          <p:nvPr>
            <p:extLst>
              <p:ext uri="{D42A27DB-BD31-4B8C-83A1-F6EECF244321}">
                <p14:modId xmlns:p14="http://schemas.microsoft.com/office/powerpoint/2010/main" val="6654366"/>
              </p:ext>
            </p:extLst>
          </p:nvPr>
        </p:nvGraphicFramePr>
        <p:xfrm>
          <a:off x="0" y="1219200"/>
          <a:ext cx="91440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9" name="Picture 5" descr="L:\Projects\MTC\60536874_SR37_DAA\900-CAD-GIS\920-GIS or Graphics\figures\Alternatives\08162017_Levee_Icons\Shoreline-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000" y="3810000"/>
            <a:ext cx="1371600" cy="10982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Projects\MTC\60536874_SR37_DAA\900-CAD-GIS\920-GIS or Graphics\figures\Alternatives\08162017_Levee_Icons\X-Section-Ico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6687" y="1877543"/>
            <a:ext cx="1371600" cy="109823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L:\Projects\MTC\60536874_SR37_DAA\900-CAD-GIS\920-GIS or Graphics\figures\Alternatives\08162017_Levee_Icons\Roadway-Ic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6687" y="5479732"/>
            <a:ext cx="1371600" cy="1098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9891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75"/>
            <a:ext cx="8229600" cy="942975"/>
          </a:xfrm>
        </p:spPr>
        <p:txBody>
          <a:bodyPr/>
          <a:lstStyle/>
          <a:p>
            <a:r>
              <a:rPr lang="en-US" dirty="0" smtClean="0"/>
              <a:t>Levee Improvements</a:t>
            </a:r>
            <a:endParaRPr lang="en-US" dirty="0"/>
          </a:p>
        </p:txBody>
      </p:sp>
      <p:pic>
        <p:nvPicPr>
          <p:cNvPr id="6" name="Picture 5"/>
          <p:cNvPicPr/>
          <p:nvPr/>
        </p:nvPicPr>
        <p:blipFill rotWithShape="1">
          <a:blip r:embed="rId3" cstate="print">
            <a:extLst>
              <a:ext uri="{28A0092B-C50C-407E-A947-70E740481C1C}">
                <a14:useLocalDpi xmlns:a14="http://schemas.microsoft.com/office/drawing/2010/main" val="0"/>
              </a:ext>
            </a:extLst>
          </a:blip>
          <a:srcRect t="8846"/>
          <a:stretch/>
        </p:blipFill>
        <p:spPr>
          <a:xfrm>
            <a:off x="1926566" y="3186023"/>
            <a:ext cx="6553200" cy="1990369"/>
          </a:xfrm>
          <a:prstGeom prst="rect">
            <a:avLst/>
          </a:prstGeom>
        </p:spPr>
      </p:pic>
      <p:sp>
        <p:nvSpPr>
          <p:cNvPr id="8" name="TextBox 7"/>
          <p:cNvSpPr txBox="1"/>
          <p:nvPr/>
        </p:nvSpPr>
        <p:spPr>
          <a:xfrm>
            <a:off x="1164566" y="990600"/>
            <a:ext cx="5105400" cy="461665"/>
          </a:xfrm>
          <a:prstGeom prst="rect">
            <a:avLst/>
          </a:prstGeom>
          <a:noFill/>
        </p:spPr>
        <p:txBody>
          <a:bodyPr wrap="square" rtlCol="0">
            <a:spAutoFit/>
          </a:bodyPr>
          <a:lstStyle/>
          <a:p>
            <a:r>
              <a:rPr lang="en-US" sz="2400" dirty="0" smtClean="0"/>
              <a:t>Overtopping – raise crest</a:t>
            </a:r>
            <a:endParaRPr lang="en-US" sz="2400" dirty="0"/>
          </a:p>
        </p:txBody>
      </p:sp>
      <p:sp>
        <p:nvSpPr>
          <p:cNvPr id="9" name="TextBox 8"/>
          <p:cNvSpPr txBox="1"/>
          <p:nvPr/>
        </p:nvSpPr>
        <p:spPr>
          <a:xfrm>
            <a:off x="1164566" y="2805023"/>
            <a:ext cx="6934200" cy="461665"/>
          </a:xfrm>
          <a:prstGeom prst="rect">
            <a:avLst/>
          </a:prstGeom>
          <a:noFill/>
        </p:spPr>
        <p:txBody>
          <a:bodyPr wrap="square" rtlCol="0">
            <a:spAutoFit/>
          </a:bodyPr>
          <a:lstStyle/>
          <a:p>
            <a:r>
              <a:rPr lang="en-US" sz="2400" dirty="0" smtClean="0"/>
              <a:t>Stability and seepage – add stability berm</a:t>
            </a:r>
            <a:endParaRPr lang="en-US" sz="2400" dirty="0"/>
          </a:p>
        </p:txBody>
      </p:sp>
      <p:sp>
        <p:nvSpPr>
          <p:cNvPr id="10" name="TextBox 9"/>
          <p:cNvSpPr txBox="1"/>
          <p:nvPr/>
        </p:nvSpPr>
        <p:spPr>
          <a:xfrm>
            <a:off x="1143000" y="4871592"/>
            <a:ext cx="6269966" cy="461665"/>
          </a:xfrm>
          <a:prstGeom prst="rect">
            <a:avLst/>
          </a:prstGeom>
          <a:noFill/>
        </p:spPr>
        <p:txBody>
          <a:bodyPr wrap="square" rtlCol="0">
            <a:spAutoFit/>
          </a:bodyPr>
          <a:lstStyle/>
          <a:p>
            <a:r>
              <a:rPr lang="en-US" sz="2400" dirty="0" smtClean="0"/>
              <a:t>Erosion – add rock slope protection</a:t>
            </a:r>
            <a:endParaRPr lang="en-US" sz="2400" dirty="0"/>
          </a:p>
        </p:txBody>
      </p:sp>
      <p:pic>
        <p:nvPicPr>
          <p:cNvPr id="12" name="Picture 6" descr="L:\Projects\MTC\60536874_SR37_DAA\900-CAD-GIS\920-GIS or Graphics\figures\Alternatives\08162017_Levee_Icons\X-Section-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81950"/>
            <a:ext cx="1142009"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p:nvPr/>
        </p:nvPicPr>
        <p:blipFill>
          <a:blip r:embed="rId5" cstate="print">
            <a:extLst>
              <a:ext uri="{28A0092B-C50C-407E-A947-70E740481C1C}">
                <a14:useLocalDpi xmlns:a14="http://schemas.microsoft.com/office/drawing/2010/main" val="0"/>
              </a:ext>
            </a:extLst>
          </a:blip>
          <a:stretch>
            <a:fillRect/>
          </a:stretch>
        </p:blipFill>
        <p:spPr>
          <a:xfrm>
            <a:off x="1926566" y="1441995"/>
            <a:ext cx="5943600" cy="1283335"/>
          </a:xfrm>
          <a:prstGeom prst="rect">
            <a:avLst/>
          </a:prstGeom>
          <a:ln>
            <a:noFill/>
          </a:ln>
        </p:spPr>
      </p:pic>
      <p:pic>
        <p:nvPicPr>
          <p:cNvPr id="13" name="Picture 12"/>
          <p:cNvPicPr/>
          <p:nvPr/>
        </p:nvPicPr>
        <p:blipFill>
          <a:blip r:embed="rId6" cstate="print">
            <a:extLst>
              <a:ext uri="{28A0092B-C50C-407E-A947-70E740481C1C}">
                <a14:useLocalDpi xmlns:a14="http://schemas.microsoft.com/office/drawing/2010/main" val="0"/>
              </a:ext>
            </a:extLst>
          </a:blip>
          <a:stretch>
            <a:fillRect/>
          </a:stretch>
        </p:blipFill>
        <p:spPr>
          <a:xfrm>
            <a:off x="1926566" y="5333256"/>
            <a:ext cx="6032818" cy="1362055"/>
          </a:xfrm>
          <a:prstGeom prst="rect">
            <a:avLst/>
          </a:prstGeom>
          <a:ln>
            <a:noFill/>
          </a:ln>
        </p:spPr>
      </p:pic>
    </p:spTree>
    <p:extLst>
      <p:ext uri="{BB962C8B-B14F-4D97-AF65-F5344CB8AC3E}">
        <p14:creationId xmlns:p14="http://schemas.microsoft.com/office/powerpoint/2010/main" val="16434193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Introduction &amp; Approach</a:t>
            </a:r>
            <a:endParaRPr lang="en-US" dirty="0"/>
          </a:p>
        </p:txBody>
      </p:sp>
      <p:sp>
        <p:nvSpPr>
          <p:cNvPr id="4" name="TextBox 3"/>
          <p:cNvSpPr txBox="1"/>
          <p:nvPr/>
        </p:nvSpPr>
        <p:spPr>
          <a:xfrm>
            <a:off x="228600" y="838200"/>
            <a:ext cx="8686800" cy="5755422"/>
          </a:xfrm>
          <a:prstGeom prst="rect">
            <a:avLst/>
          </a:prstGeom>
          <a:noFill/>
        </p:spPr>
        <p:txBody>
          <a:bodyPr wrap="square" rtlCol="0">
            <a:spAutoFit/>
          </a:bodyPr>
          <a:lstStyle/>
          <a:p>
            <a:r>
              <a:rPr lang="en-US" sz="2800" b="1" dirty="0" smtClean="0"/>
              <a:t>Shoreline Analysis Task Goal</a:t>
            </a:r>
          </a:p>
          <a:p>
            <a:pPr marL="342900" indent="-342900">
              <a:buFont typeface="Arial" panose="020B0604020202020204" pitchFamily="34" charset="0"/>
              <a:buChar char="•"/>
            </a:pPr>
            <a:r>
              <a:rPr lang="en-US" sz="2400" dirty="0" smtClean="0"/>
              <a:t>Identify potential strategies </a:t>
            </a:r>
            <a:r>
              <a:rPr lang="en-US" sz="2400" dirty="0"/>
              <a:t>to mitigate </a:t>
            </a:r>
            <a:r>
              <a:rPr lang="en-US" sz="2400" dirty="0" smtClean="0"/>
              <a:t>near-term flood risks to SR 37 prior to implementation of the corridor-wide project</a:t>
            </a:r>
          </a:p>
          <a:p>
            <a:pPr marL="342900" indent="-342900">
              <a:buFont typeface="Arial" panose="020B0604020202020204" pitchFamily="34" charset="0"/>
              <a:buChar char="•"/>
            </a:pPr>
            <a:r>
              <a:rPr lang="en-US" sz="2400" dirty="0" smtClean="0"/>
              <a:t>Educate stakeholders about near-term flood vulnerabilities along the SR 37 corridor and potential mitigation actions</a:t>
            </a:r>
          </a:p>
          <a:p>
            <a:endParaRPr lang="en-US" sz="2400" dirty="0"/>
          </a:p>
          <a:p>
            <a:r>
              <a:rPr lang="en-US" sz="2800" b="1" dirty="0" smtClean="0"/>
              <a:t>Approach</a:t>
            </a:r>
          </a:p>
          <a:p>
            <a:pPr marL="342900" indent="-342900">
              <a:buFont typeface="Arial" panose="020B0604020202020204" pitchFamily="34" charset="0"/>
              <a:buChar char="•"/>
            </a:pPr>
            <a:r>
              <a:rPr lang="en-US" sz="2400" dirty="0" smtClean="0"/>
              <a:t>Identify locations of potential shoreline overtopping for various SLR/storm scenarios</a:t>
            </a:r>
            <a:endParaRPr lang="en-US" sz="2400" dirty="0"/>
          </a:p>
          <a:p>
            <a:pPr marL="342900" indent="-342900">
              <a:buFont typeface="Arial" panose="020B0604020202020204" pitchFamily="34" charset="0"/>
              <a:buChar char="•"/>
            </a:pPr>
            <a:r>
              <a:rPr lang="en-US" sz="2400" dirty="0"/>
              <a:t>Identify </a:t>
            </a:r>
            <a:r>
              <a:rPr lang="en-US" sz="2400" dirty="0" smtClean="0"/>
              <a:t>potential for other shoreline </a:t>
            </a:r>
            <a:r>
              <a:rPr lang="en-US" sz="2400" dirty="0"/>
              <a:t>deficiencies </a:t>
            </a:r>
            <a:r>
              <a:rPr lang="en-US" sz="2400" dirty="0" smtClean="0"/>
              <a:t>(erosion</a:t>
            </a:r>
            <a:r>
              <a:rPr lang="en-US" sz="2400" dirty="0"/>
              <a:t>, </a:t>
            </a:r>
            <a:r>
              <a:rPr lang="en-US" sz="2400" dirty="0" smtClean="0"/>
              <a:t>instabilities, seepage)</a:t>
            </a:r>
            <a:endParaRPr lang="en-US" sz="2400" dirty="0"/>
          </a:p>
          <a:p>
            <a:pPr marL="342900" indent="-342900">
              <a:buFont typeface="Arial" panose="020B0604020202020204" pitchFamily="34" charset="0"/>
              <a:buChar char="•"/>
            </a:pPr>
            <a:r>
              <a:rPr lang="en-US" sz="2400" dirty="0" smtClean="0"/>
              <a:t>Develop toolbox of conceptual </a:t>
            </a:r>
            <a:r>
              <a:rPr lang="en-US" sz="2400" dirty="0"/>
              <a:t>design strategies</a:t>
            </a:r>
          </a:p>
          <a:p>
            <a:pPr marL="342900" indent="-342900">
              <a:buFont typeface="Arial" panose="020B0604020202020204" pitchFamily="34" charset="0"/>
              <a:buChar char="•"/>
            </a:pPr>
            <a:r>
              <a:rPr lang="en-US" sz="2400" dirty="0"/>
              <a:t>Evaluate applicability of each strategy to </a:t>
            </a:r>
            <a:r>
              <a:rPr lang="en-US" sz="2400" dirty="0" smtClean="0"/>
              <a:t>different shoreline types</a:t>
            </a:r>
            <a:endParaRPr lang="en-US" sz="2400" dirty="0"/>
          </a:p>
          <a:p>
            <a:pPr marL="342900" indent="-342900">
              <a:buFont typeface="Arial" panose="020B0604020202020204" pitchFamily="34" charset="0"/>
              <a:buChar char="•"/>
            </a:pPr>
            <a:r>
              <a:rPr lang="en-US" sz="2400" dirty="0" smtClean="0"/>
              <a:t>Develop </a:t>
            </a:r>
            <a:r>
              <a:rPr lang="en-US" sz="2400" dirty="0"/>
              <a:t>cost </a:t>
            </a:r>
            <a:r>
              <a:rPr lang="en-US" sz="2400" dirty="0" smtClean="0"/>
              <a:t>estimate to meet different levels of near-term flood protection</a:t>
            </a:r>
            <a:endParaRPr lang="en-US" dirty="0"/>
          </a:p>
        </p:txBody>
      </p:sp>
    </p:spTree>
    <p:extLst>
      <p:ext uri="{BB962C8B-B14F-4D97-AF65-F5344CB8AC3E}">
        <p14:creationId xmlns:p14="http://schemas.microsoft.com/office/powerpoint/2010/main" val="26125529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0"/>
            <a:ext cx="8229600" cy="1066800"/>
          </a:xfrm>
        </p:spPr>
        <p:txBody>
          <a:bodyPr/>
          <a:lstStyle/>
          <a:p>
            <a:r>
              <a:rPr lang="en-US" dirty="0" smtClean="0"/>
              <a:t>Shoreline Improvements</a:t>
            </a:r>
            <a:endParaRPr lang="en-US" dirty="0"/>
          </a:p>
        </p:txBody>
      </p:sp>
      <p:sp>
        <p:nvSpPr>
          <p:cNvPr id="3" name="TextBox 2"/>
          <p:cNvSpPr txBox="1"/>
          <p:nvPr/>
        </p:nvSpPr>
        <p:spPr>
          <a:xfrm>
            <a:off x="2971800" y="5188803"/>
            <a:ext cx="6877009"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Erosion protection in areas exposed to waves</a:t>
            </a:r>
          </a:p>
          <a:p>
            <a:pPr marL="285750" indent="-285750">
              <a:buFont typeface="Arial" panose="020B0604020202020204" pitchFamily="34" charset="0"/>
              <a:buChar char="•"/>
            </a:pPr>
            <a:r>
              <a:rPr lang="en-US" sz="2400" dirty="0"/>
              <a:t>P</a:t>
            </a:r>
            <a:r>
              <a:rPr lang="en-US" sz="2400" dirty="0" smtClean="0"/>
              <a:t>otential drainage improvements </a:t>
            </a:r>
            <a:endParaRPr lang="en-US" sz="2400" dirty="0"/>
          </a:p>
        </p:txBody>
      </p:sp>
      <p:sp>
        <p:nvSpPr>
          <p:cNvPr id="17" name="TextBox 16"/>
          <p:cNvSpPr txBox="1"/>
          <p:nvPr/>
        </p:nvSpPr>
        <p:spPr>
          <a:xfrm>
            <a:off x="65615" y="4800600"/>
            <a:ext cx="8726386" cy="1569660"/>
          </a:xfrm>
          <a:prstGeom prst="rect">
            <a:avLst/>
          </a:prstGeom>
          <a:noFill/>
        </p:spPr>
        <p:txBody>
          <a:bodyPr wrap="square" rtlCol="0">
            <a:spAutoFit/>
          </a:bodyPr>
          <a:lstStyle/>
          <a:p>
            <a:r>
              <a:rPr lang="en-US" sz="2400" dirty="0" smtClean="0"/>
              <a:t>Applicable to roadway shoreline:</a:t>
            </a:r>
          </a:p>
          <a:p>
            <a:pPr marL="285750" indent="-285750">
              <a:buFont typeface="Arial" panose="020B0604020202020204" pitchFamily="34" charset="0"/>
              <a:buChar char="•"/>
            </a:pPr>
            <a:r>
              <a:rPr lang="en-US" sz="2400" dirty="0" smtClean="0"/>
              <a:t>Mare Island</a:t>
            </a:r>
          </a:p>
          <a:p>
            <a:pPr marL="285750" indent="-285750">
              <a:buFont typeface="Arial" panose="020B0604020202020204" pitchFamily="34" charset="0"/>
              <a:buChar char="•"/>
            </a:pPr>
            <a:r>
              <a:rPr lang="en-US" sz="2400" dirty="0" err="1" smtClean="0"/>
              <a:t>Tolay</a:t>
            </a:r>
            <a:r>
              <a:rPr lang="en-US" sz="2400" dirty="0" smtClean="0"/>
              <a:t> Creek</a:t>
            </a:r>
          </a:p>
          <a:p>
            <a:r>
              <a:rPr lang="en-US" sz="2400" dirty="0" smtClean="0"/>
              <a:t>Not applicable to roadway in A1 &amp; A2 because road surface too low</a:t>
            </a:r>
            <a:endParaRPr lang="en-US" sz="2400" dirty="0"/>
          </a:p>
        </p:txBody>
      </p:sp>
      <p:sp>
        <p:nvSpPr>
          <p:cNvPr id="18" name="TextBox 17"/>
          <p:cNvSpPr txBox="1"/>
          <p:nvPr/>
        </p:nvSpPr>
        <p:spPr>
          <a:xfrm>
            <a:off x="82868" y="1066800"/>
            <a:ext cx="1905000" cy="461665"/>
          </a:xfrm>
          <a:prstGeom prst="rect">
            <a:avLst/>
          </a:prstGeom>
          <a:noFill/>
        </p:spPr>
        <p:txBody>
          <a:bodyPr wrap="square" rtlCol="0">
            <a:spAutoFit/>
          </a:bodyPr>
          <a:lstStyle/>
          <a:p>
            <a:r>
              <a:rPr lang="en-US" sz="2400" dirty="0" smtClean="0"/>
              <a:t>Concrete wall</a:t>
            </a:r>
            <a:endParaRPr lang="en-US" sz="2400" dirty="0"/>
          </a:p>
        </p:txBody>
      </p:sp>
      <p:sp>
        <p:nvSpPr>
          <p:cNvPr id="19" name="TextBox 18"/>
          <p:cNvSpPr txBox="1"/>
          <p:nvPr/>
        </p:nvSpPr>
        <p:spPr>
          <a:xfrm>
            <a:off x="82868" y="2895600"/>
            <a:ext cx="2661770" cy="461665"/>
          </a:xfrm>
          <a:prstGeom prst="rect">
            <a:avLst/>
          </a:prstGeom>
          <a:noFill/>
        </p:spPr>
        <p:txBody>
          <a:bodyPr wrap="square" rtlCol="0">
            <a:spAutoFit/>
          </a:bodyPr>
          <a:lstStyle/>
          <a:p>
            <a:r>
              <a:rPr lang="en-US" sz="2400" dirty="0" smtClean="0"/>
              <a:t>Sheet pile wall</a:t>
            </a:r>
            <a:endParaRPr lang="en-US" sz="2400" dirty="0"/>
          </a:p>
        </p:txBody>
      </p:sp>
      <p:pic>
        <p:nvPicPr>
          <p:cNvPr id="22" name="Picture 5" descr="L:\Projects\MTC\60536874_SR37_DAA\900-CAD-GIS\920-GIS or Graphics\figures\Alternatives\08162017_Levee_Icons\Shoreline-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76200"/>
            <a:ext cx="114201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p:nvPr/>
        </p:nvPicPr>
        <p:blipFill>
          <a:blip r:embed="rId3">
            <a:extLst>
              <a:ext uri="{28A0092B-C50C-407E-A947-70E740481C1C}">
                <a14:useLocalDpi xmlns:a14="http://schemas.microsoft.com/office/drawing/2010/main" val="0"/>
              </a:ext>
            </a:extLst>
          </a:blip>
          <a:stretch>
            <a:fillRect/>
          </a:stretch>
        </p:blipFill>
        <p:spPr>
          <a:xfrm>
            <a:off x="1295400" y="1466316"/>
            <a:ext cx="6629400" cy="1371600"/>
          </a:xfrm>
          <a:prstGeom prst="rect">
            <a:avLst/>
          </a:prstGeom>
          <a:ln>
            <a:noFill/>
          </a:ln>
        </p:spPr>
      </p:pic>
      <p:pic>
        <p:nvPicPr>
          <p:cNvPr id="24" name="Picture 23"/>
          <p:cNvPicPr/>
          <p:nvPr/>
        </p:nvPicPr>
        <p:blipFill>
          <a:blip r:embed="rId4">
            <a:extLst>
              <a:ext uri="{28A0092B-C50C-407E-A947-70E740481C1C}">
                <a14:useLocalDpi xmlns:a14="http://schemas.microsoft.com/office/drawing/2010/main" val="0"/>
              </a:ext>
            </a:extLst>
          </a:blip>
          <a:stretch>
            <a:fillRect/>
          </a:stretch>
        </p:blipFill>
        <p:spPr>
          <a:xfrm>
            <a:off x="1295400" y="3322456"/>
            <a:ext cx="6629400" cy="1371600"/>
          </a:xfrm>
          <a:prstGeom prst="rect">
            <a:avLst/>
          </a:prstGeom>
          <a:ln>
            <a:noFill/>
          </a:ln>
        </p:spPr>
      </p:pic>
      <p:sp>
        <p:nvSpPr>
          <p:cNvPr id="21" name="TextBox 20"/>
          <p:cNvSpPr txBox="1"/>
          <p:nvPr/>
        </p:nvSpPr>
        <p:spPr>
          <a:xfrm>
            <a:off x="1413753" y="1454132"/>
            <a:ext cx="1143000" cy="369332"/>
          </a:xfrm>
          <a:prstGeom prst="rect">
            <a:avLst/>
          </a:prstGeom>
          <a:solidFill>
            <a:schemeClr val="bg1"/>
          </a:solidFill>
        </p:spPr>
        <p:txBody>
          <a:bodyPr wrap="square" rtlCol="0">
            <a:spAutoFit/>
          </a:bodyPr>
          <a:lstStyle/>
          <a:p>
            <a:r>
              <a:rPr lang="en-US" dirty="0" smtClean="0"/>
              <a:t>Exposed</a:t>
            </a:r>
            <a:endParaRPr lang="en-US" dirty="0"/>
          </a:p>
        </p:txBody>
      </p:sp>
      <p:sp>
        <p:nvSpPr>
          <p:cNvPr id="20" name="TextBox 19"/>
          <p:cNvSpPr txBox="1"/>
          <p:nvPr/>
        </p:nvSpPr>
        <p:spPr>
          <a:xfrm>
            <a:off x="1371600" y="3257924"/>
            <a:ext cx="1143000" cy="369332"/>
          </a:xfrm>
          <a:prstGeom prst="rect">
            <a:avLst/>
          </a:prstGeom>
          <a:solidFill>
            <a:schemeClr val="bg1"/>
          </a:solidFill>
        </p:spPr>
        <p:txBody>
          <a:bodyPr wrap="square" rtlCol="0">
            <a:spAutoFit/>
          </a:bodyPr>
          <a:lstStyle/>
          <a:p>
            <a:r>
              <a:rPr lang="en-US" dirty="0" smtClean="0"/>
              <a:t>Sheltered</a:t>
            </a:r>
            <a:endParaRPr lang="en-US" dirty="0"/>
          </a:p>
        </p:txBody>
      </p:sp>
    </p:spTree>
    <p:extLst>
      <p:ext uri="{BB962C8B-B14F-4D97-AF65-F5344CB8AC3E}">
        <p14:creationId xmlns:p14="http://schemas.microsoft.com/office/powerpoint/2010/main" val="15448422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38100"/>
            <a:ext cx="8229600" cy="1028700"/>
          </a:xfrm>
        </p:spPr>
        <p:txBody>
          <a:bodyPr/>
          <a:lstStyle/>
          <a:p>
            <a:r>
              <a:rPr lang="en-US" dirty="0" smtClean="0"/>
              <a:t>Raise Roadway</a:t>
            </a:r>
            <a:endParaRPr lang="en-US" dirty="0"/>
          </a:p>
        </p:txBody>
      </p:sp>
      <p:sp>
        <p:nvSpPr>
          <p:cNvPr id="3" name="TextBox 2"/>
          <p:cNvSpPr txBox="1"/>
          <p:nvPr/>
        </p:nvSpPr>
        <p:spPr>
          <a:xfrm>
            <a:off x="69850" y="3886200"/>
            <a:ext cx="7854950"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Need to tie into existing roadway elevation</a:t>
            </a:r>
          </a:p>
          <a:p>
            <a:pPr marL="285750" indent="-285750">
              <a:buFont typeface="Arial" panose="020B0604020202020204" pitchFamily="34" charset="0"/>
              <a:buChar char="•"/>
            </a:pPr>
            <a:r>
              <a:rPr lang="en-US" sz="2400" dirty="0" smtClean="0"/>
              <a:t>Only appropriate where overtopping deficiencies are small</a:t>
            </a:r>
          </a:p>
          <a:p>
            <a:pPr marL="285750" indent="-285750">
              <a:buFont typeface="Arial" panose="020B0604020202020204" pitchFamily="34" charset="0"/>
              <a:buChar char="•"/>
            </a:pPr>
            <a:r>
              <a:rPr lang="en-US" sz="2400" dirty="0" smtClean="0"/>
              <a:t>May not be feasible due to traffic impacts </a:t>
            </a:r>
          </a:p>
        </p:txBody>
      </p:sp>
      <p:sp>
        <p:nvSpPr>
          <p:cNvPr id="9" name="TextBox 8"/>
          <p:cNvSpPr txBox="1"/>
          <p:nvPr/>
        </p:nvSpPr>
        <p:spPr>
          <a:xfrm>
            <a:off x="152400" y="5562600"/>
            <a:ext cx="7821283" cy="461665"/>
          </a:xfrm>
          <a:prstGeom prst="rect">
            <a:avLst/>
          </a:prstGeom>
          <a:noFill/>
        </p:spPr>
        <p:txBody>
          <a:bodyPr wrap="square" rtlCol="0">
            <a:spAutoFit/>
          </a:bodyPr>
          <a:lstStyle/>
          <a:p>
            <a:r>
              <a:rPr lang="en-US" sz="2400" dirty="0" smtClean="0"/>
              <a:t>Applicable to Mare Island and Tolay Lagoon low spots</a:t>
            </a:r>
          </a:p>
        </p:txBody>
      </p:sp>
      <p:pic>
        <p:nvPicPr>
          <p:cNvPr id="11" name="Picture 7" descr="L:\Projects\MTC\60536874_SR37_DAA\900-CAD-GIS\920-GIS or Graphics\figures\Alternatives\08162017_Levee_Icons\Roadway-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152400"/>
            <a:ext cx="114201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p:nvPr/>
        </p:nvPicPr>
        <p:blipFill>
          <a:blip r:embed="rId3">
            <a:extLst>
              <a:ext uri="{28A0092B-C50C-407E-A947-70E740481C1C}">
                <a14:useLocalDpi xmlns:a14="http://schemas.microsoft.com/office/drawing/2010/main" val="0"/>
              </a:ext>
            </a:extLst>
          </a:blip>
          <a:stretch>
            <a:fillRect/>
          </a:stretch>
        </p:blipFill>
        <p:spPr>
          <a:xfrm>
            <a:off x="457200" y="1524000"/>
            <a:ext cx="8305800" cy="2057400"/>
          </a:xfrm>
          <a:prstGeom prst="rect">
            <a:avLst/>
          </a:prstGeom>
          <a:ln>
            <a:noFill/>
          </a:ln>
        </p:spPr>
      </p:pic>
    </p:spTree>
    <p:extLst>
      <p:ext uri="{BB962C8B-B14F-4D97-AF65-F5344CB8AC3E}">
        <p14:creationId xmlns:p14="http://schemas.microsoft.com/office/powerpoint/2010/main" val="26301204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1143000"/>
          </a:xfrm>
        </p:spPr>
        <p:txBody>
          <a:bodyPr/>
          <a:lstStyle/>
          <a:p>
            <a:r>
              <a:rPr lang="en-US" dirty="0" smtClean="0"/>
              <a:t>Estimating Costs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498177886"/>
              </p:ext>
            </p:extLst>
          </p:nvPr>
        </p:nvGraphicFramePr>
        <p:xfrm>
          <a:off x="4724400" y="2301240"/>
          <a:ext cx="4343400" cy="2651760"/>
        </p:xfrm>
        <a:graphic>
          <a:graphicData uri="http://schemas.openxmlformats.org/drawingml/2006/table">
            <a:tbl>
              <a:tblPr firstRow="1" bandRow="1">
                <a:tableStyleId>{5C22544A-7EE6-4342-B048-85BDC9FD1C3A}</a:tableStyleId>
              </a:tblPr>
              <a:tblGrid>
                <a:gridCol w="2154533"/>
                <a:gridCol w="1255749"/>
                <a:gridCol w="933118"/>
              </a:tblGrid>
              <a:tr h="370840">
                <a:tc>
                  <a:txBody>
                    <a:bodyPr/>
                    <a:lstStyle/>
                    <a:p>
                      <a:pPr algn="ctr"/>
                      <a:r>
                        <a:rPr lang="en-US" sz="2400" dirty="0" smtClean="0"/>
                        <a:t>Adaptation</a:t>
                      </a:r>
                      <a:r>
                        <a:rPr lang="en-US" sz="2400" baseline="0" dirty="0" smtClean="0"/>
                        <a:t> Strategy</a:t>
                      </a:r>
                      <a:endParaRPr lang="en-US" sz="2400" dirty="0"/>
                    </a:p>
                  </a:txBody>
                  <a:tcPr anchor="ctr"/>
                </a:tc>
                <a:tc>
                  <a:txBody>
                    <a:bodyPr/>
                    <a:lstStyle/>
                    <a:p>
                      <a:pPr algn="ctr"/>
                      <a:r>
                        <a:rPr lang="en-US" sz="2400" dirty="0" smtClean="0"/>
                        <a:t>Cost</a:t>
                      </a:r>
                      <a:endParaRPr lang="en-US" sz="2400" dirty="0"/>
                    </a:p>
                  </a:txBody>
                  <a:tcPr anchor="ctr"/>
                </a:tc>
                <a:tc>
                  <a:txBody>
                    <a:bodyPr/>
                    <a:lstStyle/>
                    <a:p>
                      <a:pPr algn="ctr"/>
                      <a:r>
                        <a:rPr lang="en-US" sz="2400" dirty="0" smtClean="0"/>
                        <a:t>Unit</a:t>
                      </a:r>
                      <a:endParaRPr lang="en-US" sz="2400" dirty="0"/>
                    </a:p>
                  </a:txBody>
                  <a:tcPr anchor="ctr"/>
                </a:tc>
              </a:tr>
              <a:tr h="370840">
                <a:tc>
                  <a:txBody>
                    <a:bodyPr/>
                    <a:lstStyle/>
                    <a:p>
                      <a:pPr algn="ctr"/>
                      <a:r>
                        <a:rPr lang="en-US" sz="2400" dirty="0" smtClean="0"/>
                        <a:t>Raise levee</a:t>
                      </a:r>
                      <a:endParaRPr lang="en-US" sz="2400" dirty="0"/>
                    </a:p>
                  </a:txBody>
                  <a:tcPr anchor="ctr"/>
                </a:tc>
                <a:tc>
                  <a:txBody>
                    <a:bodyPr/>
                    <a:lstStyle/>
                    <a:p>
                      <a:pPr algn="ctr"/>
                      <a:r>
                        <a:rPr lang="en-US" sz="2400" dirty="0" smtClean="0"/>
                        <a:t>$1000</a:t>
                      </a:r>
                      <a:endParaRPr lang="en-US" sz="2400" dirty="0"/>
                    </a:p>
                  </a:txBody>
                  <a:tcPr anchor="ctr"/>
                </a:tc>
                <a:tc>
                  <a:txBody>
                    <a:bodyPr/>
                    <a:lstStyle/>
                    <a:p>
                      <a:pPr algn="ctr"/>
                      <a:r>
                        <a:rPr lang="en-US" sz="2400" dirty="0" smtClean="0"/>
                        <a:t>LF</a:t>
                      </a:r>
                      <a:endParaRPr lang="en-US" sz="2400" dirty="0"/>
                    </a:p>
                  </a:txBody>
                  <a:tcPr anchor="ctr"/>
                </a:tc>
              </a:tr>
              <a:tr h="370840">
                <a:tc>
                  <a:txBody>
                    <a:bodyPr/>
                    <a:lstStyle/>
                    <a:p>
                      <a:pPr algn="ctr"/>
                      <a:r>
                        <a:rPr lang="en-US" sz="2400" dirty="0" smtClean="0"/>
                        <a:t>Concrete wall</a:t>
                      </a:r>
                      <a:endParaRPr lang="en-US" sz="2400" dirty="0"/>
                    </a:p>
                  </a:txBody>
                  <a:tcPr anchor="ctr"/>
                </a:tc>
                <a:tc>
                  <a:txBody>
                    <a:bodyPr/>
                    <a:lstStyle/>
                    <a:p>
                      <a:pPr algn="ctr"/>
                      <a:r>
                        <a:rPr lang="en-US" sz="2400" dirty="0" smtClean="0"/>
                        <a:t>$1610</a:t>
                      </a:r>
                      <a:endParaRPr lang="en-US" sz="2400" dirty="0"/>
                    </a:p>
                  </a:txBody>
                  <a:tcPr anchor="ctr"/>
                </a:tc>
                <a:tc>
                  <a:txBody>
                    <a:bodyPr/>
                    <a:lstStyle/>
                    <a:p>
                      <a:pPr algn="ctr"/>
                      <a:r>
                        <a:rPr lang="en-US" sz="2400" dirty="0" smtClean="0"/>
                        <a:t>LF</a:t>
                      </a:r>
                      <a:endParaRPr lang="en-US" sz="2400" dirty="0"/>
                    </a:p>
                  </a:txBody>
                  <a:tcPr anchor="ctr"/>
                </a:tc>
              </a:tr>
              <a:tr h="370840">
                <a:tc>
                  <a:txBody>
                    <a:bodyPr/>
                    <a:lstStyle/>
                    <a:p>
                      <a:pPr algn="ctr"/>
                      <a:r>
                        <a:rPr lang="en-US" sz="2400" dirty="0" smtClean="0"/>
                        <a:t>Sheet pile wall</a:t>
                      </a:r>
                      <a:endParaRPr lang="en-US" sz="2400" dirty="0"/>
                    </a:p>
                  </a:txBody>
                  <a:tcPr anchor="ctr"/>
                </a:tc>
                <a:tc>
                  <a:txBody>
                    <a:bodyPr/>
                    <a:lstStyle/>
                    <a:p>
                      <a:pPr algn="ctr"/>
                      <a:r>
                        <a:rPr lang="en-US" sz="2400" dirty="0" smtClean="0"/>
                        <a:t>$1880</a:t>
                      </a:r>
                      <a:endParaRPr lang="en-US" sz="2400" dirty="0"/>
                    </a:p>
                  </a:txBody>
                  <a:tcPr anchor="ctr"/>
                </a:tc>
                <a:tc>
                  <a:txBody>
                    <a:bodyPr/>
                    <a:lstStyle/>
                    <a:p>
                      <a:pPr algn="ctr"/>
                      <a:r>
                        <a:rPr lang="en-US" sz="2400" dirty="0" smtClean="0"/>
                        <a:t>LF</a:t>
                      </a:r>
                      <a:endParaRPr lang="en-US" sz="2400" dirty="0"/>
                    </a:p>
                  </a:txBody>
                  <a:tcPr anchor="ctr"/>
                </a:tc>
              </a:tr>
              <a:tr h="370840">
                <a:tc>
                  <a:txBody>
                    <a:bodyPr/>
                    <a:lstStyle/>
                    <a:p>
                      <a:pPr algn="ctr"/>
                      <a:r>
                        <a:rPr lang="en-US" sz="2400" dirty="0" smtClean="0"/>
                        <a:t>Raise roadway</a:t>
                      </a:r>
                      <a:endParaRPr lang="en-US" sz="2400" dirty="0"/>
                    </a:p>
                  </a:txBody>
                  <a:tcPr anchor="ctr"/>
                </a:tc>
                <a:tc>
                  <a:txBody>
                    <a:bodyPr/>
                    <a:lstStyle/>
                    <a:p>
                      <a:pPr algn="ctr"/>
                      <a:r>
                        <a:rPr lang="en-US" sz="2400" dirty="0" smtClean="0"/>
                        <a:t>$970</a:t>
                      </a:r>
                      <a:endParaRPr lang="en-US" sz="2400" dirty="0"/>
                    </a:p>
                  </a:txBody>
                  <a:tcPr anchor="ctr"/>
                </a:tc>
                <a:tc>
                  <a:txBody>
                    <a:bodyPr/>
                    <a:lstStyle/>
                    <a:p>
                      <a:pPr algn="ctr"/>
                      <a:r>
                        <a:rPr lang="en-US" sz="2400" dirty="0" smtClean="0"/>
                        <a:t>LF</a:t>
                      </a:r>
                      <a:endParaRPr lang="en-US" sz="2400" dirty="0"/>
                    </a:p>
                  </a:txBody>
                  <a:tcPr anchor="ctr"/>
                </a:tc>
              </a:tr>
            </a:tbl>
          </a:graphicData>
        </a:graphic>
      </p:graphicFrame>
      <p:sp>
        <p:nvSpPr>
          <p:cNvPr id="4" name="TextBox 3"/>
          <p:cNvSpPr txBox="1"/>
          <p:nvPr/>
        </p:nvSpPr>
        <p:spPr>
          <a:xfrm>
            <a:off x="76200" y="1219200"/>
            <a:ext cx="9448800" cy="1200329"/>
          </a:xfrm>
          <a:prstGeom prst="rect">
            <a:avLst/>
          </a:prstGeom>
          <a:noFill/>
        </p:spPr>
        <p:txBody>
          <a:bodyPr wrap="square" rtlCol="0">
            <a:spAutoFit/>
          </a:bodyPr>
          <a:lstStyle/>
          <a:p>
            <a:r>
              <a:rPr lang="en-US" sz="2400" dirty="0" smtClean="0"/>
              <a:t>Estimated average dimensions for existing levee and roadway</a:t>
            </a:r>
          </a:p>
          <a:p>
            <a:r>
              <a:rPr lang="en-US" sz="2400" dirty="0" smtClean="0"/>
              <a:t>Assumed an average raised height of 2 </a:t>
            </a:r>
            <a:r>
              <a:rPr lang="en-US" sz="2400" dirty="0" err="1" smtClean="0"/>
              <a:t>ft</a:t>
            </a:r>
            <a:r>
              <a:rPr lang="en-US" sz="2400" dirty="0" smtClean="0"/>
              <a:t> for all strategies</a:t>
            </a:r>
          </a:p>
          <a:p>
            <a:endParaRPr lang="en-US" sz="2400" dirty="0" smtClean="0"/>
          </a:p>
        </p:txBody>
      </p:sp>
      <p:sp>
        <p:nvSpPr>
          <p:cNvPr id="6" name="TextBox 5"/>
          <p:cNvSpPr txBox="1"/>
          <p:nvPr/>
        </p:nvSpPr>
        <p:spPr>
          <a:xfrm>
            <a:off x="0" y="2209800"/>
            <a:ext cx="4800600" cy="4154984"/>
          </a:xfrm>
          <a:prstGeom prst="rect">
            <a:avLst/>
          </a:prstGeom>
          <a:noFill/>
        </p:spPr>
        <p:txBody>
          <a:bodyPr wrap="square" rtlCol="0">
            <a:spAutoFit/>
          </a:bodyPr>
          <a:lstStyle/>
          <a:p>
            <a:r>
              <a:rPr lang="en-US" sz="2400" dirty="0"/>
              <a:t>Costs include:</a:t>
            </a:r>
          </a:p>
          <a:p>
            <a:pPr marL="342900" indent="-342900">
              <a:buFont typeface="Arial" panose="020B0604020202020204" pitchFamily="34" charset="0"/>
              <a:buChar char="•"/>
            </a:pPr>
            <a:r>
              <a:rPr lang="en-US" sz="2400" dirty="0"/>
              <a:t>Direct unit costs</a:t>
            </a:r>
          </a:p>
          <a:p>
            <a:pPr marL="342900" indent="-342900">
              <a:buFont typeface="Arial" panose="020B0604020202020204" pitchFamily="34" charset="0"/>
              <a:buChar char="•"/>
            </a:pPr>
            <a:r>
              <a:rPr lang="en-US" sz="2400" dirty="0"/>
              <a:t>Indirect unit costs (15%)</a:t>
            </a:r>
          </a:p>
          <a:p>
            <a:pPr marL="342900" indent="-342900">
              <a:buFont typeface="Arial" panose="020B0604020202020204" pitchFamily="34" charset="0"/>
              <a:buChar char="•"/>
            </a:pPr>
            <a:r>
              <a:rPr lang="en-US" sz="2400" dirty="0"/>
              <a:t>Overhead and profit (21%)</a:t>
            </a:r>
          </a:p>
          <a:p>
            <a:pPr marL="342900" indent="-342900">
              <a:buFont typeface="Arial" panose="020B0604020202020204" pitchFamily="34" charset="0"/>
              <a:buChar char="•"/>
            </a:pPr>
            <a:r>
              <a:rPr lang="en-US" sz="2400" dirty="0" smtClean="0"/>
              <a:t>Construction </a:t>
            </a:r>
            <a:r>
              <a:rPr lang="en-US" sz="2400" dirty="0"/>
              <a:t>contingency (25</a:t>
            </a:r>
            <a:r>
              <a:rPr lang="en-US" sz="2400" dirty="0" smtClean="0"/>
              <a:t>%)</a:t>
            </a:r>
          </a:p>
          <a:p>
            <a:pPr marL="342900" indent="-342900">
              <a:buFont typeface="Arial" panose="020B0604020202020204" pitchFamily="34" charset="0"/>
              <a:buChar char="•"/>
            </a:pPr>
            <a:r>
              <a:rPr lang="en-US" sz="2400" dirty="0"/>
              <a:t>Design </a:t>
            </a:r>
            <a:r>
              <a:rPr lang="en-US" sz="2400" dirty="0" smtClean="0"/>
              <a:t>fee and contingency (25%)</a:t>
            </a:r>
          </a:p>
          <a:p>
            <a:pPr marL="342900" indent="-342900">
              <a:buFont typeface="Arial" panose="020B0604020202020204" pitchFamily="34" charset="0"/>
              <a:buChar char="•"/>
            </a:pPr>
            <a:r>
              <a:rPr lang="en-US" sz="2400" dirty="0" smtClean="0"/>
              <a:t>Environmental clearance (10%)</a:t>
            </a:r>
            <a:endParaRPr lang="en-US" sz="2400" dirty="0"/>
          </a:p>
          <a:p>
            <a:pPr marL="342900" indent="-342900">
              <a:buFont typeface="Arial" panose="020B0604020202020204" pitchFamily="34" charset="0"/>
              <a:buChar char="•"/>
            </a:pPr>
            <a:endParaRPr lang="en-US" sz="2400" dirty="0" smtClean="0"/>
          </a:p>
          <a:p>
            <a:r>
              <a:rPr lang="en-US" sz="2400" dirty="0" smtClean="0"/>
              <a:t>Not included:</a:t>
            </a:r>
          </a:p>
          <a:p>
            <a:pPr marL="342900" indent="-342900">
              <a:buFont typeface="Arial" panose="020B0604020202020204" pitchFamily="34" charset="0"/>
              <a:buChar char="•"/>
            </a:pPr>
            <a:r>
              <a:rPr lang="en-US" sz="2400" dirty="0" smtClean="0"/>
              <a:t>Environmental mitigation</a:t>
            </a:r>
          </a:p>
          <a:p>
            <a:pPr marL="342900" indent="-342900">
              <a:buFont typeface="Arial" panose="020B0604020202020204" pitchFamily="34" charset="0"/>
              <a:buChar char="•"/>
            </a:pPr>
            <a:r>
              <a:rPr lang="en-US" sz="2400" dirty="0" smtClean="0"/>
              <a:t>Land acquisition costs</a:t>
            </a:r>
          </a:p>
        </p:txBody>
      </p:sp>
      <p:sp>
        <p:nvSpPr>
          <p:cNvPr id="7" name="TextBox 6"/>
          <p:cNvSpPr txBox="1"/>
          <p:nvPr/>
        </p:nvSpPr>
        <p:spPr>
          <a:xfrm>
            <a:off x="4648200" y="5486400"/>
            <a:ext cx="4495800" cy="1200329"/>
          </a:xfrm>
          <a:prstGeom prst="rect">
            <a:avLst/>
          </a:prstGeom>
          <a:noFill/>
        </p:spPr>
        <p:txBody>
          <a:bodyPr wrap="square" rtlCol="0">
            <a:spAutoFit/>
          </a:bodyPr>
          <a:lstStyle/>
          <a:p>
            <a:r>
              <a:rPr lang="en-US" sz="2400" dirty="0">
                <a:solidFill>
                  <a:srgbClr val="FF0000"/>
                </a:solidFill>
              </a:rPr>
              <a:t>Costs developed for overtopping </a:t>
            </a:r>
            <a:r>
              <a:rPr lang="en-US" sz="2400" dirty="0" smtClean="0">
                <a:solidFill>
                  <a:srgbClr val="FF0000"/>
                </a:solidFill>
              </a:rPr>
              <a:t>strategies only (not seepage, erosion, stability, etc.)</a:t>
            </a:r>
            <a:endParaRPr lang="en-US" dirty="0">
              <a:solidFill>
                <a:srgbClr val="FF0000"/>
              </a:solidFill>
            </a:endParaRPr>
          </a:p>
        </p:txBody>
      </p:sp>
      <p:sp>
        <p:nvSpPr>
          <p:cNvPr id="3" name="TextBox 2"/>
          <p:cNvSpPr txBox="1"/>
          <p:nvPr/>
        </p:nvSpPr>
        <p:spPr>
          <a:xfrm>
            <a:off x="4699219" y="4953000"/>
            <a:ext cx="4520981" cy="369332"/>
          </a:xfrm>
          <a:prstGeom prst="rect">
            <a:avLst/>
          </a:prstGeom>
          <a:noFill/>
        </p:spPr>
        <p:txBody>
          <a:bodyPr wrap="none" rtlCol="0">
            <a:spAutoFit/>
          </a:bodyPr>
          <a:lstStyle/>
          <a:p>
            <a:r>
              <a:rPr lang="en-US" dirty="0" smtClean="0"/>
              <a:t>LF = linear feet (cost per foot of improvement)</a:t>
            </a:r>
            <a:endParaRPr lang="en-US" dirty="0"/>
          </a:p>
        </p:txBody>
      </p:sp>
    </p:spTree>
    <p:extLst>
      <p:ext uri="{BB962C8B-B14F-4D97-AF65-F5344CB8AC3E}">
        <p14:creationId xmlns:p14="http://schemas.microsoft.com/office/powerpoint/2010/main" val="38287011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
            <a:ext cx="8229600" cy="1143000"/>
          </a:xfrm>
        </p:spPr>
        <p:txBody>
          <a:bodyPr>
            <a:normAutofit/>
          </a:bodyPr>
          <a:lstStyle/>
          <a:p>
            <a:r>
              <a:rPr lang="en-US" dirty="0" smtClean="0"/>
              <a:t>Shoreline Protection Cost Estimate</a:t>
            </a:r>
            <a:endParaRPr lang="en-US" sz="3100" dirty="0"/>
          </a:p>
        </p:txBody>
      </p:sp>
      <p:graphicFrame>
        <p:nvGraphicFramePr>
          <p:cNvPr id="8" name="Table 7"/>
          <p:cNvGraphicFramePr>
            <a:graphicFrameLocks noGrp="1"/>
          </p:cNvGraphicFramePr>
          <p:nvPr>
            <p:extLst>
              <p:ext uri="{D42A27DB-BD31-4B8C-83A1-F6EECF244321}">
                <p14:modId xmlns:p14="http://schemas.microsoft.com/office/powerpoint/2010/main" val="1649361264"/>
              </p:ext>
            </p:extLst>
          </p:nvPr>
        </p:nvGraphicFramePr>
        <p:xfrm>
          <a:off x="152400" y="2057400"/>
          <a:ext cx="8900160" cy="1828800"/>
        </p:xfrm>
        <a:graphic>
          <a:graphicData uri="http://schemas.openxmlformats.org/drawingml/2006/table">
            <a:tbl>
              <a:tblPr firstRow="1" bandRow="1">
                <a:tableStyleId>{5C22544A-7EE6-4342-B048-85BDC9FD1C3A}</a:tableStyleId>
              </a:tblPr>
              <a:tblGrid>
                <a:gridCol w="1356360"/>
                <a:gridCol w="1715234"/>
                <a:gridCol w="1942366"/>
                <a:gridCol w="1752600"/>
                <a:gridCol w="2133600"/>
              </a:tblGrid>
              <a:tr h="457200">
                <a:tc>
                  <a:txBody>
                    <a:bodyPr/>
                    <a:lstStyle/>
                    <a:p>
                      <a:pPr algn="ctr"/>
                      <a:r>
                        <a:rPr lang="en-US" sz="2400" dirty="0" smtClean="0"/>
                        <a:t>Scenario</a:t>
                      </a:r>
                      <a:endParaRPr 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Segment A1</a:t>
                      </a:r>
                      <a:endParaRPr 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Segment</a:t>
                      </a:r>
                      <a:r>
                        <a:rPr lang="en-US" sz="2400" baseline="0" dirty="0" smtClean="0"/>
                        <a:t> A2</a:t>
                      </a:r>
                      <a:endParaRPr 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Segment B1</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Segment B2</a:t>
                      </a:r>
                      <a:endParaRPr lang="en-US" sz="2400" dirty="0"/>
                    </a:p>
                  </a:txBody>
                  <a:tcPr anchor="ctr"/>
                </a:tc>
              </a:tr>
              <a:tr h="370840">
                <a:tc>
                  <a:txBody>
                    <a:bodyPr/>
                    <a:lstStyle/>
                    <a:p>
                      <a:pPr algn="ctr"/>
                      <a:r>
                        <a:rPr lang="en-US" sz="2400" dirty="0" smtClean="0"/>
                        <a:t>High tide</a:t>
                      </a:r>
                      <a:endParaRPr lang="en-US" sz="2400" dirty="0"/>
                    </a:p>
                  </a:txBody>
                  <a:tcPr anchor="ctr"/>
                </a:tc>
                <a:tc>
                  <a:txBody>
                    <a:bodyPr/>
                    <a:lstStyle/>
                    <a:p>
                      <a:pPr algn="ctr"/>
                      <a:r>
                        <a:rPr lang="en-US" sz="2400" dirty="0" smtClean="0"/>
                        <a:t>$ -</a:t>
                      </a:r>
                      <a:endParaRPr lang="en-US" sz="2400" dirty="0"/>
                    </a:p>
                  </a:txBody>
                  <a:tcPr/>
                </a:tc>
                <a:tc>
                  <a:txBody>
                    <a:bodyPr/>
                    <a:lstStyle/>
                    <a:p>
                      <a:pPr algn="ctr"/>
                      <a:r>
                        <a:rPr lang="en-US" sz="2400" dirty="0" smtClean="0"/>
                        <a:t>$ 0.5M</a:t>
                      </a:r>
                    </a:p>
                  </a:txBody>
                  <a:tcPr/>
                </a:tc>
                <a:tc>
                  <a:txBody>
                    <a:bodyPr/>
                    <a:lstStyle/>
                    <a:p>
                      <a:pPr algn="ctr"/>
                      <a:r>
                        <a:rPr lang="en-US" sz="2400" dirty="0" smtClean="0"/>
                        <a:t>&lt;$</a:t>
                      </a:r>
                      <a:r>
                        <a:rPr lang="en-US" sz="2400" baseline="0" dirty="0" smtClean="0"/>
                        <a:t> 0.5M</a:t>
                      </a:r>
                      <a:endParaRPr lang="en-US" sz="2400" dirty="0" smtClean="0"/>
                    </a:p>
                  </a:txBody>
                  <a:tcPr/>
                </a:tc>
                <a:tc>
                  <a:txBody>
                    <a:bodyPr/>
                    <a:lstStyle/>
                    <a:p>
                      <a:pPr algn="ctr"/>
                      <a:r>
                        <a:rPr lang="en-US" sz="2400" dirty="0" smtClean="0"/>
                        <a:t>$ 0.5 – 1 M</a:t>
                      </a:r>
                    </a:p>
                  </a:txBody>
                  <a:tcPr/>
                </a:tc>
              </a:tr>
              <a:tr h="370840">
                <a:tc>
                  <a:txBody>
                    <a:bodyPr/>
                    <a:lstStyle/>
                    <a:p>
                      <a:pPr algn="ctr"/>
                      <a:r>
                        <a:rPr lang="en-US" sz="2400" dirty="0" smtClean="0"/>
                        <a:t>1-yr</a:t>
                      </a:r>
                      <a:endParaRPr lang="en-US" sz="2400" dirty="0"/>
                    </a:p>
                  </a:txBody>
                  <a:tcPr anchor="ctr"/>
                </a:tc>
                <a:tc>
                  <a:txBody>
                    <a:bodyPr/>
                    <a:lstStyle/>
                    <a:p>
                      <a:pPr algn="ctr"/>
                      <a:r>
                        <a:rPr lang="en-US" sz="2400" dirty="0" smtClean="0"/>
                        <a:t>$ 1M</a:t>
                      </a:r>
                      <a:endParaRPr lang="en-US" sz="2400" dirty="0"/>
                    </a:p>
                  </a:txBody>
                  <a:tcPr/>
                </a:tc>
                <a:tc>
                  <a:txBody>
                    <a:bodyPr/>
                    <a:lstStyle/>
                    <a:p>
                      <a:pPr algn="ctr"/>
                      <a:r>
                        <a:rPr lang="en-US" sz="2400" dirty="0" smtClean="0"/>
                        <a:t>$ 6 – 7M</a:t>
                      </a:r>
                      <a:endParaRPr lang="en-US" sz="2400" dirty="0"/>
                    </a:p>
                  </a:txBody>
                  <a:tcPr/>
                </a:tc>
                <a:tc>
                  <a:txBody>
                    <a:bodyPr/>
                    <a:lstStyle/>
                    <a:p>
                      <a:pPr algn="ctr"/>
                      <a:r>
                        <a:rPr lang="en-US" sz="2400" dirty="0" smtClean="0"/>
                        <a:t>$ 3M </a:t>
                      </a:r>
                      <a:endParaRPr lang="en-US" sz="2400" dirty="0"/>
                    </a:p>
                  </a:txBody>
                  <a:tcPr/>
                </a:tc>
                <a:tc>
                  <a:txBody>
                    <a:bodyPr/>
                    <a:lstStyle/>
                    <a:p>
                      <a:pPr algn="ctr"/>
                      <a:r>
                        <a:rPr lang="en-US" sz="2400" dirty="0" smtClean="0"/>
                        <a:t>$ 3 – 7M</a:t>
                      </a:r>
                      <a:endParaRPr lang="en-US" sz="2400" dirty="0"/>
                    </a:p>
                  </a:txBody>
                  <a:tcPr/>
                </a:tc>
              </a:tr>
              <a:tr h="370840">
                <a:tc>
                  <a:txBody>
                    <a:bodyPr/>
                    <a:lstStyle/>
                    <a:p>
                      <a:pPr algn="ctr"/>
                      <a:r>
                        <a:rPr lang="en-US" sz="2400" dirty="0" smtClean="0"/>
                        <a:t>10-yr</a:t>
                      </a:r>
                      <a:endParaRPr lang="en-US" sz="2400" dirty="0"/>
                    </a:p>
                  </a:txBody>
                  <a:tcPr anchor="ctr"/>
                </a:tc>
                <a:tc>
                  <a:txBody>
                    <a:bodyPr/>
                    <a:lstStyle/>
                    <a:p>
                      <a:pPr algn="ctr"/>
                      <a:r>
                        <a:rPr lang="en-US" sz="2400" dirty="0" smtClean="0"/>
                        <a:t>$ 11M</a:t>
                      </a:r>
                      <a:endParaRPr lang="en-US" sz="2400" dirty="0"/>
                    </a:p>
                  </a:txBody>
                  <a:tcPr/>
                </a:tc>
                <a:tc>
                  <a:txBody>
                    <a:bodyPr/>
                    <a:lstStyle/>
                    <a:p>
                      <a:pPr algn="ctr"/>
                      <a:r>
                        <a:rPr lang="en-US" sz="2400" dirty="0" smtClean="0"/>
                        <a:t>$ 23 – 25M</a:t>
                      </a:r>
                      <a:endParaRPr lang="en-US" sz="2400" dirty="0"/>
                    </a:p>
                  </a:txBody>
                  <a:tcPr/>
                </a:tc>
                <a:tc>
                  <a:txBody>
                    <a:bodyPr/>
                    <a:lstStyle/>
                    <a:p>
                      <a:pPr algn="ctr"/>
                      <a:r>
                        <a:rPr lang="en-US" sz="2400" dirty="0" smtClean="0"/>
                        <a:t>$ 25 – 26M</a:t>
                      </a:r>
                      <a:endParaRPr lang="en-US" sz="2400" dirty="0"/>
                    </a:p>
                  </a:txBody>
                  <a:tcPr/>
                </a:tc>
                <a:tc>
                  <a:txBody>
                    <a:bodyPr/>
                    <a:lstStyle/>
                    <a:p>
                      <a:pPr algn="ctr"/>
                      <a:r>
                        <a:rPr lang="en-US" sz="2400" dirty="0" smtClean="0"/>
                        <a:t>$ 10 – 19M</a:t>
                      </a:r>
                      <a:endParaRPr lang="en-US" sz="2400" dirty="0"/>
                    </a:p>
                  </a:txBody>
                  <a:tcPr/>
                </a:tc>
              </a:tr>
            </a:tbl>
          </a:graphicData>
        </a:graphic>
      </p:graphicFrame>
      <p:sp>
        <p:nvSpPr>
          <p:cNvPr id="4" name="TextBox 3"/>
          <p:cNvSpPr txBox="1"/>
          <p:nvPr/>
        </p:nvSpPr>
        <p:spPr>
          <a:xfrm>
            <a:off x="152400" y="5105400"/>
            <a:ext cx="6705600" cy="830997"/>
          </a:xfrm>
          <a:prstGeom prst="rect">
            <a:avLst/>
          </a:prstGeom>
          <a:noFill/>
        </p:spPr>
        <p:txBody>
          <a:bodyPr wrap="square" rtlCol="0">
            <a:spAutoFit/>
          </a:bodyPr>
          <a:lstStyle/>
          <a:p>
            <a:r>
              <a:rPr lang="en-US" sz="2400" dirty="0" smtClean="0"/>
              <a:t>Ranges in cost due to alternative options</a:t>
            </a:r>
          </a:p>
          <a:p>
            <a:r>
              <a:rPr lang="en-US" sz="2400" dirty="0" smtClean="0"/>
              <a:t>Costs to mitigate overtopping deficiencies only</a:t>
            </a:r>
            <a:endParaRPr lang="en-US" sz="2400" dirty="0"/>
          </a:p>
        </p:txBody>
      </p:sp>
      <p:sp>
        <p:nvSpPr>
          <p:cNvPr id="5" name="TextBox 4"/>
          <p:cNvSpPr txBox="1"/>
          <p:nvPr/>
        </p:nvSpPr>
        <p:spPr>
          <a:xfrm>
            <a:off x="1981200" y="1524000"/>
            <a:ext cx="6597770" cy="523220"/>
          </a:xfrm>
          <a:prstGeom prst="rect">
            <a:avLst/>
          </a:prstGeom>
          <a:noFill/>
        </p:spPr>
        <p:txBody>
          <a:bodyPr wrap="square" rtlCol="0">
            <a:spAutoFit/>
          </a:bodyPr>
          <a:lstStyle/>
          <a:p>
            <a:r>
              <a:rPr lang="en-US" sz="2800" dirty="0" smtClean="0"/>
              <a:t>For 2050 </a:t>
            </a:r>
            <a:r>
              <a:rPr lang="en-US" sz="2800" dirty="0"/>
              <a:t>flood </a:t>
            </a:r>
            <a:r>
              <a:rPr lang="en-US" sz="2800" dirty="0" smtClean="0"/>
              <a:t>protection (12’’ of SLR)</a:t>
            </a:r>
            <a:endParaRPr lang="en-US" sz="2800" dirty="0"/>
          </a:p>
        </p:txBody>
      </p:sp>
    </p:spTree>
    <p:extLst>
      <p:ext uri="{BB962C8B-B14F-4D97-AF65-F5344CB8AC3E}">
        <p14:creationId xmlns:p14="http://schemas.microsoft.com/office/powerpoint/2010/main" val="16846698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1143000"/>
          </a:xfrm>
        </p:spPr>
        <p:txBody>
          <a:bodyPr/>
          <a:lstStyle/>
          <a:p>
            <a:r>
              <a:rPr lang="en-US" dirty="0" smtClean="0"/>
              <a:t>Shoreline Protection Cost Estimate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007115971"/>
              </p:ext>
            </p:extLst>
          </p:nvPr>
        </p:nvGraphicFramePr>
        <p:xfrm>
          <a:off x="685800" y="1752600"/>
          <a:ext cx="7772400" cy="2651760"/>
        </p:xfrm>
        <a:graphic>
          <a:graphicData uri="http://schemas.openxmlformats.org/drawingml/2006/table">
            <a:tbl>
              <a:tblPr firstRow="1" bandRow="1">
                <a:tableStyleId>{5C22544A-7EE6-4342-B048-85BDC9FD1C3A}</a:tableStyleId>
              </a:tblPr>
              <a:tblGrid>
                <a:gridCol w="1882016"/>
                <a:gridCol w="2945192"/>
                <a:gridCol w="2945192"/>
              </a:tblGrid>
              <a:tr h="457200">
                <a:tc>
                  <a:txBody>
                    <a:bodyPr/>
                    <a:lstStyle/>
                    <a:p>
                      <a:pPr algn="ctr"/>
                      <a:r>
                        <a:rPr lang="en-US" sz="3000" dirty="0" smtClean="0"/>
                        <a:t>Scenario</a:t>
                      </a:r>
                      <a:endParaRPr lang="en-US" sz="3000" dirty="0"/>
                    </a:p>
                  </a:txBody>
                  <a:tcPr anchor="ctr"/>
                </a:tc>
                <a:tc>
                  <a:txBody>
                    <a:bodyPr/>
                    <a:lstStyle/>
                    <a:p>
                      <a:pPr algn="ctr"/>
                      <a:r>
                        <a:rPr lang="en-US" sz="3000" dirty="0" smtClean="0"/>
                        <a:t>Existing Conditions</a:t>
                      </a:r>
                      <a:endParaRPr lang="en-US" sz="3000" dirty="0"/>
                    </a:p>
                  </a:txBody>
                  <a:tcPr anchor="ctr"/>
                </a:tc>
                <a:tc>
                  <a:txBody>
                    <a:bodyPr/>
                    <a:lstStyle/>
                    <a:p>
                      <a:pPr algn="ctr"/>
                      <a:r>
                        <a:rPr lang="en-US" sz="3000" dirty="0" smtClean="0"/>
                        <a:t>2050</a:t>
                      </a:r>
                    </a:p>
                    <a:p>
                      <a:pPr algn="ctr"/>
                      <a:r>
                        <a:rPr lang="en-US" sz="3000" dirty="0" smtClean="0"/>
                        <a:t>(1 ft SLR)</a:t>
                      </a:r>
                      <a:endParaRPr lang="en-US" sz="3000" dirty="0"/>
                    </a:p>
                  </a:txBody>
                  <a:tcPr anchor="ctr"/>
                </a:tc>
              </a:tr>
              <a:tr h="370840">
                <a:tc>
                  <a:txBody>
                    <a:bodyPr/>
                    <a:lstStyle/>
                    <a:p>
                      <a:pPr algn="ctr"/>
                      <a:r>
                        <a:rPr lang="en-US" sz="3000" dirty="0" smtClean="0"/>
                        <a:t>High tide</a:t>
                      </a:r>
                      <a:endParaRPr lang="en-US" sz="3000" dirty="0"/>
                    </a:p>
                  </a:txBody>
                  <a:tcPr anchor="ctr"/>
                </a:tc>
                <a:tc>
                  <a:txBody>
                    <a:bodyPr/>
                    <a:lstStyle/>
                    <a:p>
                      <a:pPr algn="ctr"/>
                      <a:r>
                        <a:rPr lang="en-US" sz="3000" dirty="0" smtClean="0"/>
                        <a:t>$ -</a:t>
                      </a:r>
                      <a:endParaRPr lang="en-US" sz="3000" dirty="0"/>
                    </a:p>
                  </a:txBody>
                  <a:tcPr/>
                </a:tc>
                <a:tc>
                  <a:txBody>
                    <a:bodyPr/>
                    <a:lstStyle/>
                    <a:p>
                      <a:pPr algn="ctr"/>
                      <a:r>
                        <a:rPr lang="en-US" sz="3000" dirty="0" smtClean="0"/>
                        <a:t>$ 1 – 2M</a:t>
                      </a:r>
                      <a:endParaRPr lang="en-US" sz="3000" dirty="0"/>
                    </a:p>
                  </a:txBody>
                  <a:tcPr/>
                </a:tc>
              </a:tr>
              <a:tr h="370840">
                <a:tc>
                  <a:txBody>
                    <a:bodyPr/>
                    <a:lstStyle/>
                    <a:p>
                      <a:pPr algn="ctr"/>
                      <a:r>
                        <a:rPr lang="en-US" sz="3000" dirty="0" smtClean="0"/>
                        <a:t>1-yr</a:t>
                      </a:r>
                      <a:endParaRPr lang="en-US" sz="3000" dirty="0"/>
                    </a:p>
                  </a:txBody>
                  <a:tcPr anchor="ctr"/>
                </a:tc>
                <a:tc>
                  <a:txBody>
                    <a:bodyPr/>
                    <a:lstStyle/>
                    <a:p>
                      <a:pPr algn="ctr"/>
                      <a:r>
                        <a:rPr lang="en-US" sz="3000" dirty="0" smtClean="0"/>
                        <a:t>$ 2 – 3M</a:t>
                      </a:r>
                      <a:endParaRPr lang="en-US" sz="3000" dirty="0"/>
                    </a:p>
                  </a:txBody>
                  <a:tcPr/>
                </a:tc>
                <a:tc>
                  <a:txBody>
                    <a:bodyPr/>
                    <a:lstStyle/>
                    <a:p>
                      <a:pPr algn="ctr"/>
                      <a:r>
                        <a:rPr lang="en-US" sz="3000" dirty="0" smtClean="0"/>
                        <a:t>$ 14 – 18M</a:t>
                      </a:r>
                      <a:endParaRPr lang="en-US" sz="3000" dirty="0"/>
                    </a:p>
                  </a:txBody>
                  <a:tcPr/>
                </a:tc>
              </a:tr>
              <a:tr h="370840">
                <a:tc>
                  <a:txBody>
                    <a:bodyPr/>
                    <a:lstStyle/>
                    <a:p>
                      <a:pPr algn="ctr"/>
                      <a:r>
                        <a:rPr lang="en-US" sz="3000" b="0" dirty="0" smtClean="0"/>
                        <a:t>10-yr</a:t>
                      </a:r>
                      <a:endParaRPr lang="en-US" sz="3000" b="0" dirty="0"/>
                    </a:p>
                  </a:txBody>
                  <a:tcPr anchor="ctr"/>
                </a:tc>
                <a:tc>
                  <a:txBody>
                    <a:bodyPr/>
                    <a:lstStyle/>
                    <a:p>
                      <a:pPr algn="ctr"/>
                      <a:r>
                        <a:rPr lang="en-US" sz="3000" b="0" dirty="0" smtClean="0"/>
                        <a:t>$ 14 – 18M </a:t>
                      </a:r>
                      <a:endParaRPr lang="en-US" sz="3000" b="0" dirty="0"/>
                    </a:p>
                  </a:txBody>
                  <a:tcPr/>
                </a:tc>
                <a:tc>
                  <a:txBody>
                    <a:bodyPr/>
                    <a:lstStyle/>
                    <a:p>
                      <a:pPr algn="ctr"/>
                      <a:r>
                        <a:rPr lang="en-US" sz="3000" b="0" dirty="0" smtClean="0"/>
                        <a:t>$ 69 – 81M</a:t>
                      </a:r>
                      <a:endParaRPr lang="en-US" sz="3000" b="0" dirty="0"/>
                    </a:p>
                  </a:txBody>
                  <a:tcPr/>
                </a:tc>
              </a:tr>
            </a:tbl>
          </a:graphicData>
        </a:graphic>
      </p:graphicFrame>
      <p:sp>
        <p:nvSpPr>
          <p:cNvPr id="4" name="TextBox 3"/>
          <p:cNvSpPr txBox="1"/>
          <p:nvPr/>
        </p:nvSpPr>
        <p:spPr>
          <a:xfrm>
            <a:off x="152400" y="5105400"/>
            <a:ext cx="6705600" cy="830997"/>
          </a:xfrm>
          <a:prstGeom prst="rect">
            <a:avLst/>
          </a:prstGeom>
          <a:noFill/>
        </p:spPr>
        <p:txBody>
          <a:bodyPr wrap="square" rtlCol="0">
            <a:spAutoFit/>
          </a:bodyPr>
          <a:lstStyle/>
          <a:p>
            <a:r>
              <a:rPr lang="en-US" sz="2400" dirty="0" smtClean="0"/>
              <a:t>Ranges in cost due to alternative options</a:t>
            </a:r>
          </a:p>
          <a:p>
            <a:r>
              <a:rPr lang="en-US" sz="2400" dirty="0" smtClean="0"/>
              <a:t>Costs to mitigate overtopping deficiencies only</a:t>
            </a:r>
            <a:endParaRPr lang="en-US" sz="2400" dirty="0"/>
          </a:p>
        </p:txBody>
      </p:sp>
    </p:spTree>
    <p:extLst>
      <p:ext uri="{BB962C8B-B14F-4D97-AF65-F5344CB8AC3E}">
        <p14:creationId xmlns:p14="http://schemas.microsoft.com/office/powerpoint/2010/main" val="15753798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Estimate Assumptions</a:t>
            </a:r>
            <a:endParaRPr lang="en-US" dirty="0"/>
          </a:p>
        </p:txBody>
      </p:sp>
      <p:sp>
        <p:nvSpPr>
          <p:cNvPr id="3" name="Content Placeholder 2"/>
          <p:cNvSpPr>
            <a:spLocks noGrp="1"/>
          </p:cNvSpPr>
          <p:nvPr>
            <p:ph idx="1"/>
          </p:nvPr>
        </p:nvSpPr>
        <p:spPr/>
        <p:txBody>
          <a:bodyPr>
            <a:normAutofit/>
          </a:bodyPr>
          <a:lstStyle/>
          <a:p>
            <a:r>
              <a:rPr lang="en-US" sz="2800" dirty="0" smtClean="0"/>
              <a:t>Does not include environmental mitigation or land acquisition costs</a:t>
            </a:r>
          </a:p>
          <a:p>
            <a:r>
              <a:rPr lang="en-US" sz="2800" dirty="0" smtClean="0">
                <a:solidFill>
                  <a:srgbClr val="FF0000"/>
                </a:solidFill>
              </a:rPr>
              <a:t>Does not address potential levee erosion, seepage, or stability issues, which could increase costs above estimates</a:t>
            </a:r>
          </a:p>
          <a:p>
            <a:r>
              <a:rPr lang="en-US" sz="2800" dirty="0" smtClean="0"/>
              <a:t>Represents a minimum level of investment needed to provide flood protection</a:t>
            </a:r>
          </a:p>
          <a:p>
            <a:r>
              <a:rPr lang="en-US" sz="2800" dirty="0" smtClean="0"/>
              <a:t>Evaluated strategies would likely provide up to 10-year flood protection with 1 ft of SLR</a:t>
            </a:r>
          </a:p>
          <a:p>
            <a:endParaRPr lang="en-US" sz="2800" dirty="0"/>
          </a:p>
        </p:txBody>
      </p:sp>
    </p:spTree>
    <p:extLst>
      <p:ext uri="{BB962C8B-B14F-4D97-AF65-F5344CB8AC3E}">
        <p14:creationId xmlns:p14="http://schemas.microsoft.com/office/powerpoint/2010/main" val="6735481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
            <a:ext cx="8915400" cy="1257300"/>
          </a:xfrm>
        </p:spPr>
        <p:txBody>
          <a:bodyPr>
            <a:noAutofit/>
          </a:bodyPr>
          <a:lstStyle/>
          <a:p>
            <a:r>
              <a:rPr lang="en-US" sz="3600" dirty="0" smtClean="0"/>
              <a:t>Substantial investment required to maintain adequate level of flood protection</a:t>
            </a:r>
            <a:endParaRPr lang="en-US" sz="3600" dirty="0"/>
          </a:p>
        </p:txBody>
      </p:sp>
      <p:sp>
        <p:nvSpPr>
          <p:cNvPr id="4" name="Content Placeholder 3"/>
          <p:cNvSpPr>
            <a:spLocks noGrp="1"/>
          </p:cNvSpPr>
          <p:nvPr>
            <p:ph idx="1"/>
          </p:nvPr>
        </p:nvSpPr>
        <p:spPr>
          <a:xfrm>
            <a:off x="457200" y="1524000"/>
            <a:ext cx="8229600" cy="5105400"/>
          </a:xfrm>
        </p:spPr>
        <p:txBody>
          <a:bodyPr>
            <a:normAutofit/>
          </a:bodyPr>
          <a:lstStyle/>
          <a:p>
            <a:r>
              <a:rPr lang="en-US" sz="2800" dirty="0" smtClean="0"/>
              <a:t>Evaluation considered concept level strategies to address weak links in levee and shoreline elevations</a:t>
            </a:r>
          </a:p>
          <a:p>
            <a:r>
              <a:rPr lang="en-US" sz="2800" dirty="0"/>
              <a:t>Further geotechnical evaluation would likely identify need for additional levee improvements beyond those identified in this study</a:t>
            </a:r>
          </a:p>
          <a:p>
            <a:r>
              <a:rPr lang="en-US" sz="2800" dirty="0" smtClean="0"/>
              <a:t>Small-scale fixes can only address near-term flood vulnerabilities for small amounts of SLR </a:t>
            </a:r>
            <a:br>
              <a:rPr lang="en-US" sz="2800" dirty="0" smtClean="0"/>
            </a:br>
            <a:r>
              <a:rPr lang="en-US" sz="2800" dirty="0" smtClean="0"/>
              <a:t>(up to 12”)</a:t>
            </a:r>
          </a:p>
          <a:p>
            <a:r>
              <a:rPr lang="en-US" sz="2800" dirty="0" smtClean="0"/>
              <a:t>Long-term corridor-wide solution needed to address higher amounts of SLR</a:t>
            </a:r>
          </a:p>
        </p:txBody>
      </p:sp>
    </p:spTree>
    <p:extLst>
      <p:ext uri="{BB962C8B-B14F-4D97-AF65-F5344CB8AC3E}">
        <p14:creationId xmlns:p14="http://schemas.microsoft.com/office/powerpoint/2010/main" val="36836164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7772400" cy="1143000"/>
          </a:xfrm>
        </p:spPr>
        <p:txBody>
          <a:bodyPr>
            <a:normAutofit fontScale="90000"/>
          </a:bodyPr>
          <a:lstStyle/>
          <a:p>
            <a:r>
              <a:rPr lang="en-US" dirty="0" smtClean="0"/>
              <a:t>What is included in this evaluation?</a:t>
            </a:r>
            <a:endParaRPr lang="en-US" dirty="0"/>
          </a:p>
        </p:txBody>
      </p:sp>
      <p:sp>
        <p:nvSpPr>
          <p:cNvPr id="3" name="Content Placeholder 2"/>
          <p:cNvSpPr>
            <a:spLocks noGrp="1"/>
          </p:cNvSpPr>
          <p:nvPr>
            <p:ph idx="1"/>
          </p:nvPr>
        </p:nvSpPr>
        <p:spPr>
          <a:xfrm>
            <a:off x="457200" y="1295400"/>
            <a:ext cx="8229600" cy="5334000"/>
          </a:xfrm>
        </p:spPr>
        <p:txBody>
          <a:bodyPr>
            <a:normAutofit/>
          </a:bodyPr>
          <a:lstStyle/>
          <a:p>
            <a:r>
              <a:rPr lang="en-US" sz="2800" dirty="0" smtClean="0"/>
              <a:t>High level evaluation of levee and shoreline elevations relative to Bay flood levels</a:t>
            </a:r>
          </a:p>
          <a:p>
            <a:r>
              <a:rPr lang="en-US" sz="2800" dirty="0" smtClean="0"/>
              <a:t>Identification of potential flood mitigation strategies to address near-term flood vulnerabilities</a:t>
            </a:r>
          </a:p>
          <a:p>
            <a:r>
              <a:rPr lang="en-US" sz="2800" dirty="0" smtClean="0"/>
              <a:t>Estimation of magnitude and extent of necessary levee and shoreline crest elevation improvements </a:t>
            </a:r>
          </a:p>
          <a:p>
            <a:r>
              <a:rPr lang="en-US" sz="2800" dirty="0" smtClean="0"/>
              <a:t>Rough order of magnitude cost estimate to address levee and shoreline elevation deficiencies along SR 37 corridor</a:t>
            </a:r>
            <a:endParaRPr lang="en-US" sz="2800" dirty="0"/>
          </a:p>
        </p:txBody>
      </p:sp>
      <p:pic>
        <p:nvPicPr>
          <p:cNvPr id="1028" name="Picture 4" descr="Checkmark by NicholasJudy4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00" y="152400"/>
            <a:ext cx="1210529" cy="986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802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60" y="228600"/>
            <a:ext cx="8126240" cy="1143000"/>
          </a:xfrm>
        </p:spPr>
        <p:txBody>
          <a:bodyPr>
            <a:normAutofit/>
          </a:bodyPr>
          <a:lstStyle/>
          <a:p>
            <a:r>
              <a:rPr lang="en-US" sz="3600" dirty="0" smtClean="0"/>
              <a:t>What is </a:t>
            </a:r>
            <a:r>
              <a:rPr lang="en-US" sz="3600" u="sng" dirty="0" smtClean="0"/>
              <a:t>NOT</a:t>
            </a:r>
            <a:r>
              <a:rPr lang="en-US" sz="3600" dirty="0" smtClean="0"/>
              <a:t> included in this evaluation?</a:t>
            </a:r>
            <a:endParaRPr lang="en-US" sz="3600" dirty="0"/>
          </a:p>
        </p:txBody>
      </p:sp>
      <p:sp>
        <p:nvSpPr>
          <p:cNvPr id="3" name="Content Placeholder 2"/>
          <p:cNvSpPr>
            <a:spLocks noGrp="1"/>
          </p:cNvSpPr>
          <p:nvPr>
            <p:ph idx="1"/>
          </p:nvPr>
        </p:nvSpPr>
        <p:spPr>
          <a:xfrm>
            <a:off x="457200" y="1530790"/>
            <a:ext cx="8458200" cy="5105400"/>
          </a:xfrm>
        </p:spPr>
        <p:txBody>
          <a:bodyPr>
            <a:normAutofit/>
          </a:bodyPr>
          <a:lstStyle/>
          <a:p>
            <a:r>
              <a:rPr lang="en-US" sz="2800" dirty="0" smtClean="0"/>
              <a:t>Geotechnical evaluation of levee and shoreline condition and stability</a:t>
            </a:r>
          </a:p>
          <a:p>
            <a:r>
              <a:rPr lang="en-US" sz="2800" dirty="0"/>
              <a:t>Estimation of costs to address potential geotechnical issues</a:t>
            </a:r>
          </a:p>
          <a:p>
            <a:r>
              <a:rPr lang="en-US" sz="2800" dirty="0" smtClean="0"/>
              <a:t>Site-specific engineering design or a specific project recommendation</a:t>
            </a:r>
          </a:p>
          <a:p>
            <a:r>
              <a:rPr lang="en-US" sz="2800" dirty="0" smtClean="0"/>
              <a:t>Estimation of environmental mitigation or land acquisition costs</a:t>
            </a:r>
          </a:p>
          <a:p>
            <a:r>
              <a:rPr lang="en-US" sz="2800" dirty="0" smtClean="0"/>
              <a:t>Assessment of combined riverine-coastal flooding</a:t>
            </a:r>
          </a:p>
          <a:p>
            <a:endParaRPr lang="en-US" sz="2800" dirty="0"/>
          </a:p>
        </p:txBody>
      </p:sp>
      <p:pic>
        <p:nvPicPr>
          <p:cNvPr id="2050" name="Picture 2" descr="Right or wrong 5 by Arnoud99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0" y="31159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0194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28575"/>
            <a:ext cx="8915400" cy="962025"/>
          </a:xfrm>
        </p:spPr>
        <p:txBody>
          <a:bodyPr>
            <a:normAutofit fontScale="90000"/>
          </a:bodyPr>
          <a:lstStyle/>
          <a:p>
            <a:r>
              <a:rPr lang="en-US" dirty="0" smtClean="0"/>
              <a:t>Levees protect low-lying portions of SR 37</a:t>
            </a:r>
            <a:endParaRPr lang="en-US" dirty="0"/>
          </a:p>
        </p:txBody>
      </p:sp>
      <p:pic>
        <p:nvPicPr>
          <p:cNvPr id="5" name="Picture 2" descr="L:\Projects\MTC\60536874_SR37_DAA\400-Technical\434-Levee Ownership Survey\SR37_Levee_DEM_depth_overview.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1" y="883228"/>
            <a:ext cx="7239000" cy="5593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4786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76200"/>
            <a:ext cx="8915400" cy="1143000"/>
          </a:xfrm>
        </p:spPr>
        <p:txBody>
          <a:bodyPr>
            <a:normAutofit fontScale="90000"/>
          </a:bodyPr>
          <a:lstStyle/>
          <a:p>
            <a:r>
              <a:rPr lang="en-US" dirty="0" smtClean="0"/>
              <a:t>Levees protect low-lying portions of SR 37</a:t>
            </a:r>
            <a:endParaRPr lang="en-US" dirty="0"/>
          </a:p>
        </p:txBody>
      </p:sp>
      <p:sp>
        <p:nvSpPr>
          <p:cNvPr id="6" name="Content Placeholder 5"/>
          <p:cNvSpPr txBox="1">
            <a:spLocks noGrp="1"/>
          </p:cNvSpPr>
          <p:nvPr>
            <p:ph idx="1"/>
          </p:nvPr>
        </p:nvSpPr>
        <p:spPr>
          <a:xfrm>
            <a:off x="228600" y="1219200"/>
            <a:ext cx="8763000" cy="5410201"/>
          </a:xfrm>
          <a:prstGeom prst="rect">
            <a:avLst/>
          </a:prstGeom>
        </p:spPr>
        <p:txBody>
          <a:bodyPr vert="horz" lIns="91440" tIns="45720" rIns="91440" bIns="45720" rtlCol="0">
            <a:normAutofit/>
          </a:bodyPr>
          <a:lstStyle/>
          <a:p>
            <a:r>
              <a:rPr lang="en-US" sz="2800" dirty="0"/>
              <a:t>Completed review of levee ownership</a:t>
            </a:r>
          </a:p>
          <a:p>
            <a:pPr lvl="1"/>
            <a:r>
              <a:rPr lang="en-US" sz="2400" dirty="0"/>
              <a:t>Private</a:t>
            </a:r>
          </a:p>
          <a:p>
            <a:pPr lvl="1"/>
            <a:r>
              <a:rPr lang="en-US" sz="2400" dirty="0"/>
              <a:t>Public </a:t>
            </a:r>
          </a:p>
          <a:p>
            <a:r>
              <a:rPr lang="en-US" sz="2800" dirty="0"/>
              <a:t>Approximately 20 different land owners/managers</a:t>
            </a:r>
          </a:p>
          <a:p>
            <a:r>
              <a:rPr lang="en-US" sz="2800" dirty="0"/>
              <a:t>No single coordinating entity</a:t>
            </a:r>
          </a:p>
          <a:p>
            <a:r>
              <a:rPr lang="en-US" sz="2800" dirty="0"/>
              <a:t>Levees protect existing land uses</a:t>
            </a:r>
          </a:p>
          <a:p>
            <a:pPr lvl="1"/>
            <a:r>
              <a:rPr lang="en-US" sz="2400" dirty="0"/>
              <a:t>Agricultural</a:t>
            </a:r>
          </a:p>
          <a:p>
            <a:pPr lvl="1"/>
            <a:r>
              <a:rPr lang="en-US" sz="2400" dirty="0" err="1"/>
              <a:t>Biosolids</a:t>
            </a:r>
            <a:r>
              <a:rPr lang="en-US" sz="2400" dirty="0"/>
              <a:t>/soil amendment</a:t>
            </a:r>
          </a:p>
          <a:p>
            <a:pPr lvl="1"/>
            <a:r>
              <a:rPr lang="en-US" sz="2400" dirty="0"/>
              <a:t>Shallow pond habitat</a:t>
            </a:r>
          </a:p>
          <a:p>
            <a:pPr lvl="1"/>
            <a:r>
              <a:rPr lang="en-US" sz="2400" dirty="0"/>
              <a:t>Road and railway</a:t>
            </a:r>
          </a:p>
          <a:p>
            <a:pPr lvl="1"/>
            <a:r>
              <a:rPr lang="en-US" sz="2400" dirty="0"/>
              <a:t>Other</a:t>
            </a:r>
          </a:p>
        </p:txBody>
      </p:sp>
      <p:pic>
        <p:nvPicPr>
          <p:cNvPr id="3074" name="Picture 2" descr="L:\Projects\MTC\60536874_SR37_DAA\400-Technical\450-Photos\20170724.Site Visit\Justin\Tolay Creek\20170724_1226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4267200"/>
            <a:ext cx="3928532"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8113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
            <a:ext cx="8229600" cy="885825"/>
          </a:xfrm>
        </p:spPr>
        <p:txBody>
          <a:bodyPr/>
          <a:lstStyle/>
          <a:p>
            <a:r>
              <a:rPr lang="en-US" dirty="0" smtClean="0"/>
              <a:t>Critical Shoreline </a:t>
            </a:r>
            <a:endParaRPr 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1368"/>
          <a:stretch/>
        </p:blipFill>
        <p:spPr bwMode="auto">
          <a:xfrm>
            <a:off x="457200" y="3344174"/>
            <a:ext cx="8305800" cy="3132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1288112" y="5490517"/>
            <a:ext cx="476679" cy="388219"/>
            <a:chOff x="1764792" y="5212080"/>
            <a:chExt cx="457200" cy="369332"/>
          </a:xfrm>
        </p:grpSpPr>
        <p:sp>
          <p:nvSpPr>
            <p:cNvPr id="6" name="Oval 5"/>
            <p:cNvSpPr/>
            <p:nvPr/>
          </p:nvSpPr>
          <p:spPr>
            <a:xfrm>
              <a:off x="1828800" y="5257800"/>
              <a:ext cx="304800" cy="3048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64792" y="5212080"/>
              <a:ext cx="457200" cy="369332"/>
            </a:xfrm>
            <a:prstGeom prst="rect">
              <a:avLst/>
            </a:prstGeom>
            <a:noFill/>
          </p:spPr>
          <p:txBody>
            <a:bodyPr wrap="square" rtlCol="0">
              <a:spAutoFit/>
            </a:bodyPr>
            <a:lstStyle/>
            <a:p>
              <a:r>
                <a:rPr lang="en-US" dirty="0" smtClean="0"/>
                <a:t>A1</a:t>
              </a:r>
              <a:endParaRPr lang="en-US" dirty="0"/>
            </a:p>
          </p:txBody>
        </p:sp>
      </p:grpSp>
      <p:grpSp>
        <p:nvGrpSpPr>
          <p:cNvPr id="8" name="Group 7"/>
          <p:cNvGrpSpPr/>
          <p:nvPr/>
        </p:nvGrpSpPr>
        <p:grpSpPr>
          <a:xfrm>
            <a:off x="3977551" y="3988264"/>
            <a:ext cx="476679" cy="388219"/>
            <a:chOff x="1764792" y="5212080"/>
            <a:chExt cx="457200" cy="369332"/>
          </a:xfrm>
        </p:grpSpPr>
        <p:sp>
          <p:nvSpPr>
            <p:cNvPr id="9" name="Oval 8"/>
            <p:cNvSpPr/>
            <p:nvPr/>
          </p:nvSpPr>
          <p:spPr>
            <a:xfrm>
              <a:off x="1828800" y="5257800"/>
              <a:ext cx="304800" cy="3048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764792" y="5212080"/>
              <a:ext cx="457200" cy="369332"/>
            </a:xfrm>
            <a:prstGeom prst="rect">
              <a:avLst/>
            </a:prstGeom>
            <a:noFill/>
          </p:spPr>
          <p:txBody>
            <a:bodyPr wrap="square" rtlCol="0">
              <a:spAutoFit/>
            </a:bodyPr>
            <a:lstStyle/>
            <a:p>
              <a:r>
                <a:rPr lang="en-US" dirty="0" smtClean="0"/>
                <a:t>B1</a:t>
              </a:r>
              <a:endParaRPr lang="en-US" dirty="0"/>
            </a:p>
          </p:txBody>
        </p:sp>
      </p:grpSp>
      <p:grpSp>
        <p:nvGrpSpPr>
          <p:cNvPr id="11" name="Group 10"/>
          <p:cNvGrpSpPr/>
          <p:nvPr/>
        </p:nvGrpSpPr>
        <p:grpSpPr>
          <a:xfrm>
            <a:off x="1991445" y="4554174"/>
            <a:ext cx="476679" cy="388219"/>
            <a:chOff x="1764792" y="5212080"/>
            <a:chExt cx="457200" cy="369332"/>
          </a:xfrm>
        </p:grpSpPr>
        <p:sp>
          <p:nvSpPr>
            <p:cNvPr id="12" name="Oval 11"/>
            <p:cNvSpPr/>
            <p:nvPr/>
          </p:nvSpPr>
          <p:spPr>
            <a:xfrm>
              <a:off x="1828800" y="5257800"/>
              <a:ext cx="304800" cy="3048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764792" y="5212080"/>
              <a:ext cx="457200" cy="369332"/>
            </a:xfrm>
            <a:prstGeom prst="rect">
              <a:avLst/>
            </a:prstGeom>
            <a:noFill/>
          </p:spPr>
          <p:txBody>
            <a:bodyPr wrap="square" rtlCol="0">
              <a:spAutoFit/>
            </a:bodyPr>
            <a:lstStyle/>
            <a:p>
              <a:r>
                <a:rPr lang="en-US" dirty="0" smtClean="0"/>
                <a:t>A2</a:t>
              </a:r>
              <a:endParaRPr lang="en-US" dirty="0"/>
            </a:p>
          </p:txBody>
        </p:sp>
      </p:grpSp>
      <p:grpSp>
        <p:nvGrpSpPr>
          <p:cNvPr id="14" name="Group 13"/>
          <p:cNvGrpSpPr/>
          <p:nvPr/>
        </p:nvGrpSpPr>
        <p:grpSpPr>
          <a:xfrm>
            <a:off x="6019800" y="4002403"/>
            <a:ext cx="476679" cy="369332"/>
            <a:chOff x="1764792" y="5212080"/>
            <a:chExt cx="457200" cy="351364"/>
          </a:xfrm>
        </p:grpSpPr>
        <p:sp>
          <p:nvSpPr>
            <p:cNvPr id="15" name="Oval 14"/>
            <p:cNvSpPr/>
            <p:nvPr/>
          </p:nvSpPr>
          <p:spPr>
            <a:xfrm>
              <a:off x="1828800" y="5257800"/>
              <a:ext cx="304800" cy="3048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764792" y="5212080"/>
              <a:ext cx="457200" cy="351364"/>
            </a:xfrm>
            <a:prstGeom prst="rect">
              <a:avLst/>
            </a:prstGeom>
            <a:noFill/>
          </p:spPr>
          <p:txBody>
            <a:bodyPr wrap="square" rtlCol="0">
              <a:spAutoFit/>
            </a:bodyPr>
            <a:lstStyle/>
            <a:p>
              <a:r>
                <a:rPr lang="en-US" dirty="0" smtClean="0"/>
                <a:t>B2</a:t>
              </a:r>
              <a:endParaRPr lang="en-US" dirty="0"/>
            </a:p>
          </p:txBody>
        </p:sp>
      </p:grpSp>
      <p:grpSp>
        <p:nvGrpSpPr>
          <p:cNvPr id="17" name="Group 16"/>
          <p:cNvGrpSpPr/>
          <p:nvPr/>
        </p:nvGrpSpPr>
        <p:grpSpPr>
          <a:xfrm>
            <a:off x="7905321" y="3977809"/>
            <a:ext cx="476679" cy="369332"/>
            <a:chOff x="1819195" y="5212080"/>
            <a:chExt cx="457200" cy="351364"/>
          </a:xfrm>
        </p:grpSpPr>
        <p:sp>
          <p:nvSpPr>
            <p:cNvPr id="18" name="Oval 17"/>
            <p:cNvSpPr/>
            <p:nvPr/>
          </p:nvSpPr>
          <p:spPr>
            <a:xfrm>
              <a:off x="1828800" y="5257800"/>
              <a:ext cx="304800" cy="3048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819195" y="5212080"/>
              <a:ext cx="457200" cy="351364"/>
            </a:xfrm>
            <a:prstGeom prst="rect">
              <a:avLst/>
            </a:prstGeom>
            <a:noFill/>
          </p:spPr>
          <p:txBody>
            <a:bodyPr wrap="square" rtlCol="0">
              <a:spAutoFit/>
            </a:bodyPr>
            <a:lstStyle/>
            <a:p>
              <a:r>
                <a:rPr lang="en-US" dirty="0"/>
                <a:t>C</a:t>
              </a:r>
            </a:p>
          </p:txBody>
        </p:sp>
      </p:grpSp>
      <p:sp>
        <p:nvSpPr>
          <p:cNvPr id="20" name="TextBox 19"/>
          <p:cNvSpPr txBox="1"/>
          <p:nvPr/>
        </p:nvSpPr>
        <p:spPr>
          <a:xfrm>
            <a:off x="228600" y="914400"/>
            <a:ext cx="8604914" cy="2308324"/>
          </a:xfrm>
          <a:prstGeom prst="rect">
            <a:avLst/>
          </a:prstGeom>
          <a:noFill/>
        </p:spPr>
        <p:txBody>
          <a:bodyPr wrap="square" rtlCol="0">
            <a:spAutoFit/>
          </a:bodyPr>
          <a:lstStyle/>
          <a:p>
            <a:r>
              <a:rPr lang="en-US" sz="2400" dirty="0" smtClean="0"/>
              <a:t>Shoreline segments that provides direct flood protection to SR 37</a:t>
            </a:r>
          </a:p>
          <a:p>
            <a:pPr marL="342900" indent="-342900">
              <a:buFont typeface="Arial" panose="020B0604020202020204" pitchFamily="34" charset="0"/>
              <a:buChar char="•"/>
            </a:pPr>
            <a:r>
              <a:rPr lang="en-US" sz="2400" dirty="0" smtClean="0"/>
              <a:t>A1: Novato Creek levees</a:t>
            </a:r>
          </a:p>
          <a:p>
            <a:pPr marL="342900" indent="-342900">
              <a:buFont typeface="Arial" panose="020B0604020202020204" pitchFamily="34" charset="0"/>
              <a:buChar char="•"/>
            </a:pPr>
            <a:r>
              <a:rPr lang="en-US" sz="2400" dirty="0" smtClean="0"/>
              <a:t>A2: Petaluma River levees &amp; Port Sonoma shoreline</a:t>
            </a:r>
          </a:p>
          <a:p>
            <a:pPr marL="342900" indent="-342900">
              <a:buFont typeface="Arial" panose="020B0604020202020204" pitchFamily="34" charset="0"/>
              <a:buChar char="•"/>
            </a:pPr>
            <a:r>
              <a:rPr lang="en-US" sz="2400" dirty="0" smtClean="0"/>
              <a:t>B1: Tolay Creek/Tubbs Island levees</a:t>
            </a:r>
          </a:p>
          <a:p>
            <a:pPr marL="342900" indent="-342900">
              <a:buFont typeface="Arial" panose="020B0604020202020204" pitchFamily="34" charset="0"/>
              <a:buChar char="•"/>
            </a:pPr>
            <a:r>
              <a:rPr lang="en-US" sz="2400" dirty="0" smtClean="0"/>
              <a:t>B2: SR 37 from Sonoma Creek to Napa River (incl. Mare Island)</a:t>
            </a:r>
          </a:p>
          <a:p>
            <a:pPr marL="342900" indent="-342900">
              <a:buFont typeface="Arial" panose="020B0604020202020204" pitchFamily="34" charset="0"/>
              <a:buChar char="•"/>
            </a:pPr>
            <a:r>
              <a:rPr lang="en-US" sz="2400" dirty="0" smtClean="0"/>
              <a:t>C: SR 37 from Novato Creek to I-80</a:t>
            </a:r>
            <a:endParaRPr lang="en-US" sz="2400" dirty="0"/>
          </a:p>
        </p:txBody>
      </p:sp>
    </p:spTree>
    <p:extLst>
      <p:ext uri="{BB962C8B-B14F-4D97-AF65-F5344CB8AC3E}">
        <p14:creationId xmlns:p14="http://schemas.microsoft.com/office/powerpoint/2010/main" val="16856742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525963"/>
          </a:xfrm>
        </p:spPr>
        <p:txBody>
          <a:bodyPr>
            <a:normAutofit/>
          </a:bodyPr>
          <a:lstStyle/>
          <a:p>
            <a:pPr lvl="0"/>
            <a:r>
              <a:rPr lang="en-US" sz="2800" b="1" dirty="0"/>
              <a:t>Freeboard</a:t>
            </a:r>
            <a:r>
              <a:rPr lang="en-US" sz="2800" dirty="0"/>
              <a:t> – Is the </a:t>
            </a:r>
            <a:r>
              <a:rPr lang="en-US" sz="2800" dirty="0" smtClean="0"/>
              <a:t>shoreline, levee, or roadway </a:t>
            </a:r>
            <a:r>
              <a:rPr lang="en-US" sz="2800" dirty="0"/>
              <a:t>high enough to prevent overtopping by floodwaters</a:t>
            </a:r>
            <a:r>
              <a:rPr lang="en-US" sz="2800" dirty="0" smtClean="0"/>
              <a:t>? [focus of this evaluation]</a:t>
            </a:r>
            <a:endParaRPr lang="en-US" sz="2800" dirty="0"/>
          </a:p>
          <a:p>
            <a:pPr lvl="0"/>
            <a:r>
              <a:rPr lang="en-US" sz="2800" b="1" dirty="0" smtClean="0"/>
              <a:t>Erosion*</a:t>
            </a:r>
            <a:r>
              <a:rPr lang="en-US" sz="2800" dirty="0" smtClean="0"/>
              <a:t> </a:t>
            </a:r>
            <a:r>
              <a:rPr lang="en-US" sz="2800" dirty="0"/>
              <a:t>– Have waves or high flows eroded the shoreline or levee?</a:t>
            </a:r>
          </a:p>
          <a:p>
            <a:pPr lvl="0"/>
            <a:r>
              <a:rPr lang="en-US" sz="2800" b="1" dirty="0" smtClean="0"/>
              <a:t>Seepage*</a:t>
            </a:r>
            <a:r>
              <a:rPr lang="en-US" sz="2800" dirty="0" smtClean="0"/>
              <a:t> </a:t>
            </a:r>
            <a:r>
              <a:rPr lang="en-US" sz="2800" dirty="0"/>
              <a:t>– Is the shoreline or levee an effective barrier to flow through or underneath?</a:t>
            </a:r>
          </a:p>
          <a:p>
            <a:pPr lvl="0"/>
            <a:r>
              <a:rPr lang="en-US" sz="2800" b="1" dirty="0" smtClean="0"/>
              <a:t>Stability*</a:t>
            </a:r>
            <a:r>
              <a:rPr lang="en-US" sz="2800" dirty="0" smtClean="0"/>
              <a:t> </a:t>
            </a:r>
            <a:r>
              <a:rPr lang="en-US" sz="2800" dirty="0"/>
              <a:t>– Is the shoreline or levee stable from a geotechnical standpoint?</a:t>
            </a:r>
          </a:p>
          <a:p>
            <a:endParaRPr lang="en-US" sz="2800" dirty="0"/>
          </a:p>
        </p:txBody>
      </p:sp>
      <p:sp>
        <p:nvSpPr>
          <p:cNvPr id="5" name="Title 4"/>
          <p:cNvSpPr>
            <a:spLocks noGrp="1"/>
          </p:cNvSpPr>
          <p:nvPr>
            <p:ph type="title"/>
          </p:nvPr>
        </p:nvSpPr>
        <p:spPr>
          <a:xfrm>
            <a:off x="457200" y="0"/>
            <a:ext cx="8229600" cy="1143000"/>
          </a:xfrm>
        </p:spPr>
        <p:txBody>
          <a:bodyPr/>
          <a:lstStyle/>
          <a:p>
            <a:r>
              <a:rPr lang="en-US" dirty="0" smtClean="0"/>
              <a:t>Potential Shoreline Deficiencies</a:t>
            </a:r>
            <a:endParaRPr lang="en-US" dirty="0"/>
          </a:p>
        </p:txBody>
      </p:sp>
      <p:sp>
        <p:nvSpPr>
          <p:cNvPr id="2" name="TextBox 1"/>
          <p:cNvSpPr txBox="1"/>
          <p:nvPr/>
        </p:nvSpPr>
        <p:spPr>
          <a:xfrm>
            <a:off x="76200" y="5638800"/>
            <a:ext cx="8991600" cy="830997"/>
          </a:xfrm>
          <a:prstGeom prst="rect">
            <a:avLst/>
          </a:prstGeom>
          <a:noFill/>
        </p:spPr>
        <p:txBody>
          <a:bodyPr wrap="square" rtlCol="0">
            <a:spAutoFit/>
          </a:bodyPr>
          <a:lstStyle/>
          <a:p>
            <a:r>
              <a:rPr lang="en-US" sz="2400" dirty="0" smtClean="0"/>
              <a:t>*Not evaluated in detail in this assessment and not included in cost estimate</a:t>
            </a:r>
            <a:endParaRPr lang="en-US" sz="2400" dirty="0"/>
          </a:p>
        </p:txBody>
      </p:sp>
    </p:spTree>
    <p:extLst>
      <p:ext uri="{BB962C8B-B14F-4D97-AF65-F5344CB8AC3E}">
        <p14:creationId xmlns:p14="http://schemas.microsoft.com/office/powerpoint/2010/main" val="25757394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Levee Deficiencies</a:t>
            </a:r>
            <a:endParaRPr lang="en-US" dirty="0"/>
          </a:p>
        </p:txBody>
      </p:sp>
      <p:pic>
        <p:nvPicPr>
          <p:cNvPr id="4" name="Picture 3"/>
          <p:cNvPicPr/>
          <p:nvPr/>
        </p:nvPicPr>
        <p:blipFill rotWithShape="1">
          <a:blip r:embed="rId2">
            <a:extLst>
              <a:ext uri="{28A0092B-C50C-407E-A947-70E740481C1C}">
                <a14:useLocalDpi xmlns:a14="http://schemas.microsoft.com/office/drawing/2010/main" val="0"/>
              </a:ext>
            </a:extLst>
          </a:blip>
          <a:srcRect t="-649" b="54099"/>
          <a:stretch/>
        </p:blipFill>
        <p:spPr bwMode="auto">
          <a:xfrm>
            <a:off x="914400" y="1502093"/>
            <a:ext cx="7543800" cy="4974907"/>
          </a:xfrm>
          <a:prstGeom prst="rect">
            <a:avLst/>
          </a:prstGeom>
          <a:noFill/>
          <a:ln>
            <a:noFill/>
          </a:ln>
        </p:spPr>
      </p:pic>
      <p:sp>
        <p:nvSpPr>
          <p:cNvPr id="5" name="TextBox 4"/>
          <p:cNvSpPr txBox="1"/>
          <p:nvPr/>
        </p:nvSpPr>
        <p:spPr>
          <a:xfrm>
            <a:off x="6400800" y="1676400"/>
            <a:ext cx="1981200" cy="461665"/>
          </a:xfrm>
          <a:prstGeom prst="rect">
            <a:avLst/>
          </a:prstGeom>
          <a:solidFill>
            <a:schemeClr val="bg1"/>
          </a:solidFill>
        </p:spPr>
        <p:txBody>
          <a:bodyPr wrap="square" rtlCol="0">
            <a:spAutoFit/>
          </a:bodyPr>
          <a:lstStyle/>
          <a:p>
            <a:pPr algn="ctr"/>
            <a:r>
              <a:rPr lang="en-US" sz="2400" b="1" dirty="0" smtClean="0"/>
              <a:t>Freeboard</a:t>
            </a:r>
            <a:endParaRPr lang="en-US" sz="2400" b="1" dirty="0"/>
          </a:p>
        </p:txBody>
      </p:sp>
      <p:sp>
        <p:nvSpPr>
          <p:cNvPr id="6" name="TextBox 5"/>
          <p:cNvSpPr txBox="1"/>
          <p:nvPr/>
        </p:nvSpPr>
        <p:spPr>
          <a:xfrm>
            <a:off x="6858000" y="4491335"/>
            <a:ext cx="1466850" cy="461665"/>
          </a:xfrm>
          <a:prstGeom prst="rect">
            <a:avLst/>
          </a:prstGeom>
          <a:solidFill>
            <a:schemeClr val="bg1"/>
          </a:solidFill>
        </p:spPr>
        <p:txBody>
          <a:bodyPr wrap="square" rtlCol="0">
            <a:spAutoFit/>
          </a:bodyPr>
          <a:lstStyle/>
          <a:p>
            <a:pPr algn="ctr"/>
            <a:r>
              <a:rPr lang="en-US" sz="2400" b="1" dirty="0" smtClean="0"/>
              <a:t>Erosion</a:t>
            </a:r>
            <a:endParaRPr lang="en-US" sz="2400" b="1" dirty="0"/>
          </a:p>
        </p:txBody>
      </p:sp>
    </p:spTree>
    <p:extLst>
      <p:ext uri="{BB962C8B-B14F-4D97-AF65-F5344CB8AC3E}">
        <p14:creationId xmlns:p14="http://schemas.microsoft.com/office/powerpoint/2010/main" val="15587786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6691</TotalTime>
  <Words>1393</Words>
  <Application>Microsoft Office PowerPoint</Application>
  <PresentationFormat>On-screen Show (4:3)</PresentationFormat>
  <Paragraphs>253</Paragraphs>
  <Slides>26</Slides>
  <Notes>12</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Introduction &amp; Approach</vt:lpstr>
      <vt:lpstr>What is included in this evaluation?</vt:lpstr>
      <vt:lpstr>What is NOT included in this evaluation?</vt:lpstr>
      <vt:lpstr>Levees protect low-lying portions of SR 37</vt:lpstr>
      <vt:lpstr>Levees protect low-lying portions of SR 37</vt:lpstr>
      <vt:lpstr>Critical Shoreline </vt:lpstr>
      <vt:lpstr>Potential Shoreline Deficiencies</vt:lpstr>
      <vt:lpstr>Levee Deficiencies</vt:lpstr>
      <vt:lpstr>Levee Deficiencies</vt:lpstr>
      <vt:lpstr>Overtopping Deficiencies</vt:lpstr>
      <vt:lpstr>Overtopping Deficiencies for A1</vt:lpstr>
      <vt:lpstr>Overtopping Deficiencies for A2</vt:lpstr>
      <vt:lpstr>Overtopping Deficiencies for B1</vt:lpstr>
      <vt:lpstr>Overtopping Deficiencies for B2&amp;C</vt:lpstr>
      <vt:lpstr>Minor Shoreline Deficiencies</vt:lpstr>
      <vt:lpstr>Field Visit Observations</vt:lpstr>
      <vt:lpstr>Potential Adaptation Strategies</vt:lpstr>
      <vt:lpstr>Levee Improvements</vt:lpstr>
      <vt:lpstr>Shoreline Improvements</vt:lpstr>
      <vt:lpstr>Raise Roadway</vt:lpstr>
      <vt:lpstr>Estimating Costs</vt:lpstr>
      <vt:lpstr>Shoreline Protection Cost Estimate</vt:lpstr>
      <vt:lpstr>Shoreline Protection Cost Estimate</vt:lpstr>
      <vt:lpstr>Cost Estimate Assumptions</vt:lpstr>
      <vt:lpstr>Substantial investment required to maintain adequate level of flood protection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Kassem, Sarah</dc:creator>
  <cp:lastModifiedBy>Vandever, Justin</cp:lastModifiedBy>
  <cp:revision>144</cp:revision>
  <cp:lastPrinted>2018-02-16T18:20:01Z</cp:lastPrinted>
  <dcterms:created xsi:type="dcterms:W3CDTF">2006-08-16T00:00:00Z</dcterms:created>
  <dcterms:modified xsi:type="dcterms:W3CDTF">2018-03-01T14:38:36Z</dcterms:modified>
</cp:coreProperties>
</file>