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7" r:id="rId4"/>
    <p:sldId id="272" r:id="rId5"/>
    <p:sldId id="262" r:id="rId6"/>
    <p:sldId id="279" r:id="rId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/>
    <p:restoredTop sz="86410"/>
  </p:normalViewPr>
  <p:slideViewPr>
    <p:cSldViewPr>
      <p:cViewPr varScale="1">
        <p:scale>
          <a:sx n="98" d="100"/>
          <a:sy n="98" d="100"/>
        </p:scale>
        <p:origin x="87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2" d="100"/>
          <a:sy n="112" d="100"/>
        </p:scale>
        <p:origin x="172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D20F020C-3A5C-4994-9D41-261C272D0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214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7C74355-66AF-45E4-BCE1-671F8BA296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6347" y="1"/>
            <a:ext cx="4028440" cy="35214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9C2C055-A6A7-4DEA-B309-3803073536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62349A9-47CD-4EC5-A8A6-75A1E96542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F15AB86-E3C1-4D54-A5C3-4739C347BA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6347" y="6658258"/>
            <a:ext cx="4028440" cy="35214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DCDD9D0-8303-40E2-A78E-BBE819CB5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4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12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896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31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8856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4178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033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446" tIns="46223" rIns="92446" bIns="46223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233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59D3-D0A6-4A9F-A340-93DB85674C75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CF2D-8F03-4316-A9AA-037828A1AF74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BBD0-9B4C-4533-ABDD-F0D53B230DB9}" type="datetime1">
              <a:rPr lang="en-US" smtClean="0"/>
              <a:t>2/28/2018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20" y="5715"/>
            <a:ext cx="9136380" cy="6852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43583" y="976884"/>
            <a:ext cx="6659879" cy="691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91183" y="890012"/>
            <a:ext cx="2366759" cy="726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41CB5-7F32-4B8A-9047-2D1AFF4A11DE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19ACD-D8B2-42F3-9686-BCB7161AE905}" type="datetime1">
              <a:rPr lang="en-US" smtClean="0"/>
              <a:t>2/28/2018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20" y="5715"/>
            <a:ext cx="9136380" cy="68522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4139" y="1112138"/>
            <a:ext cx="6395720" cy="8978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80768" y="1768982"/>
            <a:ext cx="5982462" cy="337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3540" y="6534356"/>
            <a:ext cx="237744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1902-17BB-4C5C-BDA0-9D4214E26A69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28600" y="228600"/>
            <a:ext cx="913638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622083" y="687887"/>
            <a:ext cx="533399" cy="4007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374137" y="2908950"/>
            <a:ext cx="572922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spc="-35" dirty="0" smtClean="0">
                <a:latin typeface="Calibri"/>
                <a:cs typeface="Calibri"/>
              </a:rPr>
              <a:t>State Route 37</a:t>
            </a:r>
          </a:p>
          <a:p>
            <a:pPr marL="12700">
              <a:lnSpc>
                <a:spcPct val="100000"/>
              </a:lnSpc>
            </a:pPr>
            <a:r>
              <a:rPr sz="4000" spc="-35" dirty="0" smtClean="0">
                <a:latin typeface="Calibri"/>
                <a:cs typeface="Calibri"/>
              </a:rPr>
              <a:t>P</a:t>
            </a:r>
            <a:r>
              <a:rPr sz="4000" spc="-105" dirty="0" smtClean="0">
                <a:latin typeface="Calibri"/>
                <a:cs typeface="Calibri"/>
              </a:rPr>
              <a:t>r</a:t>
            </a:r>
            <a:r>
              <a:rPr sz="4000" spc="-5" dirty="0" smtClean="0">
                <a:latin typeface="Calibri"/>
                <a:cs typeface="Calibri"/>
              </a:rPr>
              <a:t>o</a:t>
            </a:r>
            <a:r>
              <a:rPr sz="4000" dirty="0" smtClean="0">
                <a:latin typeface="Calibri"/>
                <a:cs typeface="Calibri"/>
              </a:rPr>
              <a:t>j</a:t>
            </a:r>
            <a:r>
              <a:rPr sz="4000" spc="-30" dirty="0" smtClean="0">
                <a:latin typeface="Calibri"/>
                <a:cs typeface="Calibri"/>
              </a:rPr>
              <a:t>ect</a:t>
            </a:r>
            <a:r>
              <a:rPr lang="en-US" sz="4000" spc="-30" dirty="0" smtClean="0">
                <a:latin typeface="Calibri"/>
                <a:cs typeface="Calibri"/>
              </a:rPr>
              <a:t> Initiation Document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4139" y="3731910"/>
            <a:ext cx="3199130" cy="812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800"/>
              </a:lnSpc>
            </a:pPr>
            <a:endParaRPr sz="54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05483" y="5344667"/>
            <a:ext cx="6659867" cy="1341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295400" y="5410200"/>
            <a:ext cx="6553200" cy="0"/>
          </a:xfrm>
          <a:custGeom>
            <a:avLst/>
            <a:gdLst/>
            <a:ahLst/>
            <a:cxnLst/>
            <a:rect l="l" t="t" r="r" b="b"/>
            <a:pathLst>
              <a:path w="6553200">
                <a:moveTo>
                  <a:pt x="0" y="0"/>
                </a:moveTo>
                <a:lnTo>
                  <a:pt x="655320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3140950" y="4557163"/>
            <a:ext cx="47244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lang="en-US" sz="1200" b="1" spc="-5" dirty="0">
                <a:latin typeface="Calibri"/>
                <a:cs typeface="Calibri"/>
              </a:rPr>
              <a:t>Jean </a:t>
            </a:r>
            <a:r>
              <a:rPr lang="en-US" sz="1200" b="1" spc="-5" dirty="0" smtClean="0">
                <a:latin typeface="Calibri"/>
                <a:cs typeface="Calibri"/>
              </a:rPr>
              <a:t>Finney</a:t>
            </a:r>
            <a:endParaRPr sz="1200" dirty="0">
              <a:latin typeface="Calibri"/>
              <a:cs typeface="Calibri"/>
            </a:endParaRPr>
          </a:p>
          <a:p>
            <a:pPr marL="12700" marR="5080" indent="1640839" algn="r">
              <a:lnSpc>
                <a:spcPct val="100000"/>
              </a:lnSpc>
            </a:pPr>
            <a:r>
              <a:rPr lang="en-US" sz="1200" spc="-5" dirty="0" smtClean="0">
                <a:latin typeface="Calibri"/>
                <a:cs typeface="Calibri"/>
              </a:rPr>
              <a:t>Deputy District Director</a:t>
            </a:r>
            <a:endParaRPr lang="en-US" sz="1200" spc="-5" dirty="0">
              <a:latin typeface="Calibri"/>
              <a:cs typeface="Calibri"/>
            </a:endParaRPr>
          </a:p>
          <a:p>
            <a:pPr marL="12700" marR="5080" indent="1640839" algn="r">
              <a:lnSpc>
                <a:spcPct val="100000"/>
              </a:lnSpc>
            </a:pPr>
            <a:r>
              <a:rPr lang="en-US" sz="1200" spc="-5" dirty="0">
                <a:latin typeface="Calibri"/>
                <a:cs typeface="Calibri"/>
              </a:rPr>
              <a:t>Transportation </a:t>
            </a:r>
            <a:r>
              <a:rPr lang="en-US" sz="1200" spc="-5" dirty="0" smtClean="0">
                <a:latin typeface="Calibri"/>
                <a:cs typeface="Calibri"/>
              </a:rPr>
              <a:t>Planning and  </a:t>
            </a:r>
            <a:r>
              <a:rPr lang="en-US" sz="1200" spc="-5" dirty="0">
                <a:latin typeface="Calibri"/>
                <a:cs typeface="Calibri"/>
              </a:rPr>
              <a:t>and Local </a:t>
            </a:r>
            <a:r>
              <a:rPr lang="en-US" sz="1200" spc="-5" dirty="0" smtClean="0">
                <a:latin typeface="Calibri"/>
                <a:cs typeface="Calibri"/>
              </a:rPr>
              <a:t>Assistance Caltrans, District 4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13423" y="874544"/>
            <a:ext cx="9975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spc="-5" dirty="0" smtClean="0">
                <a:solidFill>
                  <a:srgbClr val="FFFFFF"/>
                </a:solidFill>
                <a:latin typeface="Arial"/>
                <a:cs typeface="Arial"/>
              </a:rPr>
              <a:t>March 1, 2018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8836" y="1751329"/>
            <a:ext cx="6065520" cy="3708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0070C0"/>
              </a:buClr>
              <a:buSzPct val="77777"/>
              <a:buFont typeface="Wingdings 2"/>
              <a:buChar char=""/>
              <a:tabLst>
                <a:tab pos="296545" algn="l"/>
              </a:tabLst>
            </a:pPr>
            <a:r>
              <a:rPr lang="en-US" sz="1800" spc="-20" dirty="0" smtClean="0">
                <a:latin typeface="Calibri"/>
                <a:cs typeface="Calibri"/>
              </a:rPr>
              <a:t>Engineering or technical document that documents scope, cost and schedule for transportation projects </a:t>
            </a:r>
          </a:p>
          <a:p>
            <a:pPr marL="295910" indent="-283210">
              <a:lnSpc>
                <a:spcPct val="100000"/>
              </a:lnSpc>
              <a:buClr>
                <a:srgbClr val="0070C0"/>
              </a:buClr>
              <a:buSzPct val="77777"/>
              <a:buFont typeface="Wingdings 2"/>
              <a:buChar char=""/>
              <a:tabLst>
                <a:tab pos="296545" algn="l"/>
              </a:tabLst>
            </a:pPr>
            <a:r>
              <a:rPr sz="1800" spc="-20" dirty="0" smtClean="0">
                <a:latin typeface="Calibri"/>
                <a:cs typeface="Calibri"/>
              </a:rPr>
              <a:t>P</a:t>
            </a:r>
            <a:r>
              <a:rPr sz="1800" dirty="0" smtClean="0">
                <a:latin typeface="Calibri"/>
                <a:cs typeface="Calibri"/>
              </a:rPr>
              <a:t>ID</a:t>
            </a:r>
            <a:r>
              <a:rPr sz="1800" spc="-5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ee</a:t>
            </a:r>
            <a:r>
              <a:rPr sz="1800" dirty="0">
                <a:latin typeface="Calibri"/>
                <a:cs typeface="Calibri"/>
              </a:rPr>
              <a:t>d.</a:t>
            </a: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7777"/>
              <a:buFont typeface="Wingdings 2"/>
              <a:buChar char=""/>
              <a:tabLst>
                <a:tab pos="753745" algn="l"/>
              </a:tabLst>
            </a:pPr>
            <a:r>
              <a:rPr sz="1800" spc="-10" dirty="0">
                <a:latin typeface="Calibri"/>
                <a:cs typeface="Calibri"/>
              </a:rPr>
              <a:t>Need (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ansp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)</a:t>
            </a:r>
          </a:p>
          <a:p>
            <a:pPr marL="753110" marR="58293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7777"/>
              <a:buFont typeface="Wingdings 2"/>
              <a:buChar char=""/>
              <a:tabLst>
                <a:tab pos="753745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 (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je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add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ansp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)</a:t>
            </a:r>
          </a:p>
          <a:p>
            <a:pPr marL="295910" marR="5080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7777"/>
              <a:buFont typeface="Wingdings 2"/>
              <a:buChar char=""/>
              <a:tabLst>
                <a:tab pos="296545" algn="l"/>
              </a:tabLst>
            </a:pPr>
            <a:r>
              <a:rPr lang="en-US" sz="1800" dirty="0" smtClean="0">
                <a:latin typeface="Calibri"/>
                <a:cs typeface="Calibri"/>
              </a:rPr>
              <a:t>Identifies scope, </a:t>
            </a:r>
            <a:r>
              <a:rPr sz="1800" spc="-5" dirty="0" smtClean="0">
                <a:latin typeface="Calibri"/>
                <a:cs typeface="Calibri"/>
              </a:rPr>
              <a:t>i</a:t>
            </a:r>
            <a:r>
              <a:rPr sz="1800" dirty="0" smtClean="0">
                <a:latin typeface="Calibri"/>
                <a:cs typeface="Calibri"/>
              </a:rPr>
              <a:t>n</a:t>
            </a:r>
            <a:r>
              <a:rPr sz="1800" spc="-20" dirty="0" smtClean="0">
                <a:latin typeface="Calibri"/>
                <a:cs typeface="Calibri"/>
              </a:rPr>
              <a:t>c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dirty="0" smtClean="0">
                <a:latin typeface="Calibri"/>
                <a:cs typeface="Calibri"/>
              </a:rPr>
              <a:t>ud</a:t>
            </a:r>
            <a:r>
              <a:rPr sz="1800" spc="-5" dirty="0" smtClean="0">
                <a:latin typeface="Calibri"/>
                <a:cs typeface="Calibri"/>
              </a:rPr>
              <a:t>i</a:t>
            </a:r>
            <a:r>
              <a:rPr sz="1800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g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 me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du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ansp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add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ee</a:t>
            </a:r>
            <a:r>
              <a:rPr sz="1800" dirty="0">
                <a:latin typeface="Calibri"/>
                <a:cs typeface="Calibri"/>
              </a:rPr>
              <a:t>d.</a:t>
            </a:r>
          </a:p>
          <a:p>
            <a:pPr marL="295910" marR="618490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7777"/>
              <a:buFont typeface="Wingdings 2"/>
              <a:buChar char=""/>
              <a:tabLst>
                <a:tab pos="296545" algn="l"/>
              </a:tabLst>
            </a:pPr>
            <a:r>
              <a:rPr sz="1800" spc="-15" dirty="0">
                <a:latin typeface="Calibri"/>
                <a:cs typeface="Calibri"/>
              </a:rPr>
              <a:t>Nar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numb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je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ud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ll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&amp;E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.</a:t>
            </a:r>
          </a:p>
          <a:p>
            <a:pPr marL="295910" marR="197485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7777"/>
              <a:buFont typeface="Wingdings 2"/>
              <a:buChar char=""/>
              <a:tabLst>
                <a:tab pos="296545" algn="l"/>
              </a:tabLst>
            </a:pPr>
            <a:r>
              <a:rPr lang="en-US" sz="1800" spc="-5" dirty="0" smtClean="0">
                <a:latin typeface="Calibri"/>
                <a:cs typeface="Calibri"/>
              </a:rPr>
              <a:t>Ties scope to</a:t>
            </a:r>
            <a:r>
              <a:rPr sz="1800" dirty="0" smtClean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ea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-20" dirty="0" smtClean="0">
                <a:latin typeface="Calibri"/>
                <a:cs typeface="Calibri"/>
              </a:rPr>
              <a:t>c</a:t>
            </a:r>
            <a:r>
              <a:rPr sz="1800" dirty="0" smtClean="0">
                <a:latin typeface="Calibri"/>
                <a:cs typeface="Calibri"/>
              </a:rPr>
              <a:t>hedu</a:t>
            </a:r>
            <a:r>
              <a:rPr sz="1800" spc="-5" dirty="0" smtClean="0">
                <a:latin typeface="Calibri"/>
                <a:cs typeface="Calibri"/>
              </a:rPr>
              <a:t>le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lang="en-US" spc="-10" dirty="0" smtClean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9341" y="954008"/>
            <a:ext cx="6659879" cy="691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74139" y="1112138"/>
            <a:ext cx="639572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</a:t>
            </a:r>
            <a:r>
              <a:rPr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</a:t>
            </a:r>
            <a:r>
              <a:rPr lang="en-US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spc="-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60283" y="6250487"/>
            <a:ext cx="533386" cy="4007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436" y="1754504"/>
            <a:ext cx="6372225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0070C0"/>
              </a:buClr>
              <a:buSzPct val="78571"/>
              <a:buFont typeface="Wingdings 2"/>
              <a:buChar char=""/>
              <a:tabLst>
                <a:tab pos="296545" algn="l"/>
              </a:tabLst>
            </a:pPr>
            <a:r>
              <a:rPr sz="2000" dirty="0">
                <a:latin typeface="Calibri"/>
                <a:cs typeface="Calibri"/>
              </a:rPr>
              <a:t>Go</a:t>
            </a:r>
            <a:r>
              <a:rPr sz="2000" spc="-15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nm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qu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</a:t>
            </a:r>
            <a:endParaRPr sz="2000" dirty="0">
              <a:latin typeface="Calibri"/>
              <a:cs typeface="Calibri"/>
            </a:endParaRP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8571"/>
              <a:buFont typeface="Wingdings 2"/>
              <a:buChar char=""/>
              <a:tabLst>
                <a:tab pos="753745" algn="l"/>
              </a:tabLst>
            </a:pPr>
            <a:r>
              <a:rPr sz="2000" spc="-5" dirty="0">
                <a:latin typeface="Calibri"/>
                <a:cs typeface="Calibri"/>
              </a:rPr>
              <a:t>PID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mm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18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.</a:t>
            </a: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8571"/>
              <a:buFont typeface="Wingdings 2"/>
              <a:buChar char=""/>
              <a:tabLst>
                <a:tab pos="753745" algn="l"/>
              </a:tabLst>
            </a:pP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vi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pp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5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PID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</a:t>
            </a:r>
            <a:r>
              <a:rPr sz="2000" spc="-2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 e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s.</a:t>
            </a:r>
          </a:p>
          <a:p>
            <a:pPr marL="753110" marR="205104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8571"/>
              <a:buFont typeface="Wingdings 2"/>
              <a:buChar char=""/>
              <a:tabLst>
                <a:tab pos="753745" algn="l"/>
              </a:tabLst>
            </a:pPr>
            <a:r>
              <a:rPr sz="2000" spc="-5" dirty="0" smtClean="0">
                <a:latin typeface="Calibri"/>
                <a:cs typeface="Calibri"/>
              </a:rPr>
              <a:t>C</a:t>
            </a:r>
            <a:r>
              <a:rPr sz="2000" dirty="0" smtClean="0">
                <a:latin typeface="Calibri"/>
                <a:cs typeface="Calibri"/>
              </a:rPr>
              <a:t>al</a:t>
            </a:r>
            <a:r>
              <a:rPr sz="2000" spc="-5" dirty="0" smtClean="0">
                <a:latin typeface="Calibri"/>
                <a:cs typeface="Calibri"/>
              </a:rPr>
              <a:t>t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dirty="0" smtClean="0">
                <a:latin typeface="Calibri"/>
                <a:cs typeface="Calibri"/>
              </a:rPr>
              <a:t>a</a:t>
            </a:r>
            <a:r>
              <a:rPr sz="2000" spc="-10" dirty="0" smtClean="0">
                <a:latin typeface="Calibri"/>
                <a:cs typeface="Calibri"/>
              </a:rPr>
              <a:t>n</a:t>
            </a:r>
            <a:r>
              <a:rPr sz="2000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 e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h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mp</a:t>
            </a:r>
            <a:r>
              <a:rPr sz="2000" dirty="0">
                <a:latin typeface="Calibri"/>
                <a:cs typeface="Calibri"/>
              </a:rPr>
              <a:t>ly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 a</a:t>
            </a:r>
            <a:r>
              <a:rPr sz="2000" spc="-10" dirty="0">
                <a:latin typeface="Calibri"/>
                <a:cs typeface="Calibri"/>
              </a:rPr>
              <a:t>pp</a:t>
            </a:r>
            <a:r>
              <a:rPr sz="2000" dirty="0">
                <a:latin typeface="Calibri"/>
                <a:cs typeface="Calibri"/>
              </a:rPr>
              <a:t>li</a:t>
            </a:r>
            <a:r>
              <a:rPr sz="2000" spc="-2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le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 a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nd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s.</a:t>
            </a: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8571"/>
              <a:buFont typeface="Wingdings 2"/>
              <a:buChar char=""/>
              <a:tabLst>
                <a:tab pos="296545" algn="l"/>
              </a:tabLst>
            </a:pPr>
            <a:r>
              <a:rPr sz="2000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t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-15" dirty="0" smtClean="0">
                <a:latin typeface="Calibri"/>
                <a:cs typeface="Calibri"/>
              </a:rPr>
              <a:t>e</a:t>
            </a:r>
            <a:r>
              <a:rPr sz="2000" spc="-5" dirty="0" smtClean="0">
                <a:latin typeface="Calibri"/>
                <a:cs typeface="Calibri"/>
              </a:rPr>
              <a:t>t</a:t>
            </a:r>
            <a:r>
              <a:rPr sz="2000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 Hi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w</a:t>
            </a:r>
            <a:r>
              <a:rPr sz="2000" spc="-30" dirty="0">
                <a:latin typeface="Calibri"/>
                <a:cs typeface="Calibri"/>
              </a:rPr>
              <a:t>a</a:t>
            </a:r>
            <a:r>
              <a:rPr sz="2000" spc="-1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 C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qu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</a:t>
            </a:r>
            <a:endParaRPr sz="2000" dirty="0">
              <a:latin typeface="Calibri"/>
              <a:cs typeface="Calibri"/>
            </a:endParaRPr>
          </a:p>
          <a:p>
            <a:pPr marL="753110" marR="129539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78571"/>
              <a:buFont typeface="Wingdings 2"/>
              <a:buChar char=""/>
              <a:tabLst>
                <a:tab pos="753745" algn="l"/>
              </a:tabLst>
            </a:pPr>
            <a:r>
              <a:rPr sz="2000" spc="-5" dirty="0" smtClean="0">
                <a:latin typeface="Calibri"/>
                <a:cs typeface="Calibri"/>
              </a:rPr>
              <a:t>C</a:t>
            </a:r>
            <a:r>
              <a:rPr sz="2000" dirty="0" smtClean="0">
                <a:latin typeface="Calibri"/>
                <a:cs typeface="Calibri"/>
              </a:rPr>
              <a:t>al</a:t>
            </a:r>
            <a:r>
              <a:rPr sz="2000" spc="-5" dirty="0" smtClean="0">
                <a:latin typeface="Calibri"/>
                <a:cs typeface="Calibri"/>
              </a:rPr>
              <a:t>t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dirty="0" smtClean="0">
                <a:latin typeface="Calibri"/>
                <a:cs typeface="Calibri"/>
              </a:rPr>
              <a:t>a</a:t>
            </a:r>
            <a:r>
              <a:rPr sz="2000" spc="-10" dirty="0" smtClean="0">
                <a:latin typeface="Calibri"/>
                <a:cs typeface="Calibri"/>
              </a:rPr>
              <a:t>n</a:t>
            </a:r>
            <a:r>
              <a:rPr sz="2000" dirty="0" smtClean="0">
                <a:latin typeface="Calibri"/>
                <a:cs typeface="Calibri"/>
              </a:rPr>
              <a:t>s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et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nd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</a:t>
            </a:r>
            <a:r>
              <a:rPr sz="2000" dirty="0">
                <a:latin typeface="Calibri"/>
                <a:cs typeface="Calibri"/>
              </a:rPr>
              <a:t>ali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9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 </a:t>
            </a:r>
            <a:r>
              <a:rPr sz="2000" spc="-3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1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w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ork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ne und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ol</a:t>
            </a:r>
            <a:r>
              <a:rPr sz="2000" dirty="0" smtClean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3583" y="976884"/>
            <a:ext cx="6659879" cy="691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91183" y="890012"/>
            <a:ext cx="4754879" cy="7269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</a:t>
            </a:r>
            <a:r>
              <a:rPr spc="-5" dirty="0"/>
              <a:t>h</a:t>
            </a:r>
            <a:r>
              <a:rPr dirty="0"/>
              <a:t>en</a:t>
            </a:r>
            <a:r>
              <a:rPr spc="-20" dirty="0"/>
              <a:t> </a:t>
            </a:r>
            <a:r>
              <a:rPr spc="-5" dirty="0"/>
              <a:t>i</a:t>
            </a:r>
            <a:r>
              <a:rPr dirty="0"/>
              <a:t>s a</a:t>
            </a:r>
            <a:r>
              <a:rPr spc="5" dirty="0"/>
              <a:t> </a:t>
            </a:r>
            <a:r>
              <a:rPr dirty="0"/>
              <a:t>P</a:t>
            </a:r>
            <a:r>
              <a:rPr spc="-5" dirty="0"/>
              <a:t>I</a:t>
            </a:r>
            <a:r>
              <a:rPr dirty="0"/>
              <a:t>D </a:t>
            </a:r>
            <a:r>
              <a:rPr spc="-65" dirty="0"/>
              <a:t>R</a:t>
            </a:r>
            <a:r>
              <a:rPr dirty="0"/>
              <a:t>e</a:t>
            </a:r>
            <a:r>
              <a:rPr spc="-5" dirty="0"/>
              <a:t>qui</a:t>
            </a:r>
            <a:r>
              <a:rPr spc="-40" dirty="0"/>
              <a:t>r</a:t>
            </a:r>
            <a:r>
              <a:rPr dirty="0"/>
              <a:t>e</a:t>
            </a:r>
            <a:r>
              <a:rPr spc="-5" dirty="0"/>
              <a:t>d?</a:t>
            </a:r>
          </a:p>
        </p:txBody>
      </p:sp>
      <p:sp>
        <p:nvSpPr>
          <p:cNvPr id="6" name="object 6"/>
          <p:cNvSpPr/>
          <p:nvPr/>
        </p:nvSpPr>
        <p:spPr>
          <a:xfrm>
            <a:off x="8460283" y="6250487"/>
            <a:ext cx="533386" cy="4007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8836" y="1600200"/>
            <a:ext cx="5863590" cy="3785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769"/>
              <a:buFont typeface="Wingdings 2"/>
              <a:buChar char=""/>
              <a:tabLst>
                <a:tab pos="296545" algn="l"/>
              </a:tabLst>
            </a:pPr>
            <a:r>
              <a:rPr spc="-20" dirty="0" smtClean="0">
                <a:latin typeface="Calibri"/>
                <a:cs typeface="Calibri"/>
              </a:rPr>
              <a:t>P</a:t>
            </a:r>
            <a:r>
              <a:rPr spc="-25" dirty="0" smtClean="0">
                <a:latin typeface="Calibri"/>
                <a:cs typeface="Calibri"/>
              </a:rPr>
              <a:t>r</a:t>
            </a:r>
            <a:r>
              <a:rPr spc="-15" dirty="0" smtClean="0">
                <a:latin typeface="Calibri"/>
                <a:cs typeface="Calibri"/>
              </a:rPr>
              <a:t>o</a:t>
            </a:r>
            <a:r>
              <a:rPr spc="-5" dirty="0" smtClean="0">
                <a:latin typeface="Calibri"/>
                <a:cs typeface="Calibri"/>
              </a:rPr>
              <a:t>j</a:t>
            </a:r>
            <a:r>
              <a:rPr spc="-15" dirty="0" smtClean="0">
                <a:latin typeface="Calibri"/>
                <a:cs typeface="Calibri"/>
              </a:rPr>
              <a:t>ec</a:t>
            </a:r>
            <a:r>
              <a:rPr spc="-5" dirty="0" smtClean="0">
                <a:latin typeface="Calibri"/>
                <a:cs typeface="Calibri"/>
              </a:rPr>
              <a:t>t</a:t>
            </a:r>
            <a:r>
              <a:rPr spc="10" dirty="0" smtClean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St</a:t>
            </a:r>
            <a:r>
              <a:rPr spc="-10" dirty="0">
                <a:latin typeface="Calibri"/>
                <a:cs typeface="Calibri"/>
              </a:rPr>
              <a:t>udy</a:t>
            </a:r>
            <a:r>
              <a:rPr spc="2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p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-</a:t>
            </a:r>
            <a:r>
              <a:rPr spc="-20" dirty="0">
                <a:latin typeface="Calibri"/>
                <a:cs typeface="Calibri"/>
              </a:rPr>
              <a:t>P</a:t>
            </a:r>
            <a:r>
              <a:rPr spc="-2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5" dirty="0">
                <a:latin typeface="Calibri"/>
                <a:cs typeface="Calibri"/>
              </a:rPr>
              <a:t>je</a:t>
            </a:r>
            <a:r>
              <a:rPr spc="-15" dirty="0">
                <a:latin typeface="Calibri"/>
                <a:cs typeface="Calibri"/>
              </a:rPr>
              <a:t>c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4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D</a:t>
            </a:r>
            <a:r>
              <a:rPr spc="-30" dirty="0">
                <a:latin typeface="Calibri"/>
                <a:cs typeface="Calibri"/>
              </a:rPr>
              <a:t>e</a:t>
            </a:r>
            <a:r>
              <a:rPr spc="-25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pm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25" dirty="0">
                <a:latin typeface="Calibri"/>
                <a:cs typeface="Calibri"/>
              </a:rPr>
              <a:t>n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4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upp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3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(</a:t>
            </a:r>
            <a:r>
              <a:rPr spc="-20" dirty="0">
                <a:latin typeface="Calibri"/>
                <a:cs typeface="Calibri"/>
              </a:rPr>
              <a:t>P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R-</a:t>
            </a:r>
            <a:r>
              <a:rPr spc="-20" dirty="0">
                <a:latin typeface="Calibri"/>
                <a:cs typeface="Calibri"/>
              </a:rPr>
              <a:t>P</a:t>
            </a:r>
            <a:r>
              <a:rPr spc="-15" dirty="0">
                <a:latin typeface="Calibri"/>
                <a:cs typeface="Calibri"/>
              </a:rPr>
              <a:t>DS</a:t>
            </a:r>
            <a:r>
              <a:rPr spc="-5" dirty="0" smtClean="0">
                <a:latin typeface="Calibri"/>
                <a:cs typeface="Calibri"/>
              </a:rPr>
              <a:t>)</a:t>
            </a:r>
            <a:endParaRPr lang="en-US" spc="-5" dirty="0" smtClean="0">
              <a:latin typeface="Calibri"/>
              <a:cs typeface="Calibri"/>
            </a:endParaRP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769"/>
              <a:buFont typeface="Wingdings 2"/>
              <a:buChar char=""/>
              <a:tabLst>
                <a:tab pos="753745" algn="l"/>
              </a:tabLst>
            </a:pPr>
            <a:r>
              <a:rPr spc="-10" dirty="0" smtClean="0">
                <a:latin typeface="Calibri"/>
                <a:cs typeface="Calibri"/>
              </a:rPr>
              <a:t>St</a:t>
            </a:r>
            <a:r>
              <a:rPr spc="-15" dirty="0" smtClean="0">
                <a:latin typeface="Calibri"/>
                <a:cs typeface="Calibri"/>
              </a:rPr>
              <a:t>r</a:t>
            </a:r>
            <a:r>
              <a:rPr spc="-10" dirty="0" smtClean="0">
                <a:latin typeface="Calibri"/>
                <a:cs typeface="Calibri"/>
              </a:rPr>
              <a:t>ea</a:t>
            </a:r>
            <a:r>
              <a:rPr spc="-20" dirty="0" smtClean="0">
                <a:latin typeface="Calibri"/>
                <a:cs typeface="Calibri"/>
              </a:rPr>
              <a:t>m</a:t>
            </a:r>
            <a:r>
              <a:rPr spc="-5" dirty="0" smtClean="0">
                <a:latin typeface="Calibri"/>
                <a:cs typeface="Calibri"/>
              </a:rPr>
              <a:t>lines</a:t>
            </a:r>
            <a:r>
              <a:rPr dirty="0" smtClean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the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PID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phas</a:t>
            </a:r>
            <a:r>
              <a:rPr spc="-5" dirty="0">
                <a:latin typeface="Calibri"/>
                <a:cs typeface="Calibri"/>
              </a:rPr>
              <a:t>e.</a:t>
            </a:r>
            <a:endParaRPr dirty="0">
              <a:latin typeface="Calibri"/>
              <a:cs typeface="Calibri"/>
            </a:endParaRPr>
          </a:p>
          <a:p>
            <a:pPr marL="753110" marR="508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769"/>
              <a:buFont typeface="Wingdings 2"/>
              <a:buChar char=""/>
              <a:tabLst>
                <a:tab pos="753745" algn="l"/>
              </a:tabLst>
            </a:pPr>
            <a:r>
              <a:rPr spc="-15" dirty="0">
                <a:latin typeface="Calibri"/>
                <a:cs typeface="Calibri"/>
              </a:rPr>
              <a:t>U</a:t>
            </a:r>
            <a:r>
              <a:rPr spc="-10" dirty="0">
                <a:latin typeface="Calibri"/>
                <a:cs typeface="Calibri"/>
              </a:rPr>
              <a:t>sed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o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only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og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am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05" dirty="0">
                <a:latin typeface="Calibri"/>
                <a:cs typeface="Calibri"/>
              </a:rPr>
              <a:t>P</a:t>
            </a:r>
            <a:r>
              <a:rPr spc="-20"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&amp;ED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phase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and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equi</a:t>
            </a:r>
            <a:r>
              <a:rPr spc="-1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es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only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enough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20" dirty="0">
                <a:latin typeface="Calibri"/>
                <a:cs typeface="Calibri"/>
              </a:rPr>
              <a:t>et</a:t>
            </a:r>
            <a:r>
              <a:rPr spc="-5" dirty="0">
                <a:latin typeface="Calibri"/>
                <a:cs typeface="Calibri"/>
              </a:rPr>
              <a:t>ail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o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fund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5" dirty="0">
                <a:latin typeface="Calibri"/>
                <a:cs typeface="Calibri"/>
              </a:rPr>
              <a:t>P</a:t>
            </a:r>
            <a:r>
              <a:rPr spc="-20"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&amp;E</a:t>
            </a:r>
            <a:r>
              <a:rPr spc="-55" dirty="0">
                <a:latin typeface="Calibri"/>
                <a:cs typeface="Calibri"/>
              </a:rPr>
              <a:t>D</a:t>
            </a:r>
            <a:r>
              <a:rPr spc="-5" dirty="0"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769"/>
              <a:buFont typeface="Wingdings 2"/>
              <a:buChar char=""/>
              <a:tabLst>
                <a:tab pos="753745" algn="l"/>
              </a:tabLst>
            </a:pPr>
            <a:r>
              <a:rPr spc="-5"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der-of-</a:t>
            </a:r>
            <a:r>
              <a:rPr spc="-20" dirty="0">
                <a:latin typeface="Calibri"/>
                <a:cs typeface="Calibri"/>
              </a:rPr>
              <a:t>m</a:t>
            </a:r>
            <a:r>
              <a:rPr spc="-10" dirty="0">
                <a:latin typeface="Calibri"/>
                <a:cs typeface="Calibri"/>
              </a:rPr>
              <a:t>agnitude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t</a:t>
            </a:r>
            <a:r>
              <a:rPr spc="-5" dirty="0">
                <a:latin typeface="Calibri"/>
                <a:cs typeface="Calibri"/>
              </a:rPr>
              <a:t>i</a:t>
            </a:r>
            <a:r>
              <a:rPr spc="-20" dirty="0">
                <a:latin typeface="Calibri"/>
                <a:cs typeface="Calibri"/>
              </a:rPr>
              <a:t>mat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f</a:t>
            </a:r>
            <a:r>
              <a:rPr spc="-10" dirty="0">
                <a:latin typeface="Calibri"/>
                <a:cs typeface="Calibri"/>
              </a:rPr>
              <a:t>or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PS&amp;E,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R/</a:t>
            </a:r>
            <a:r>
              <a:rPr spc="-150" dirty="0">
                <a:latin typeface="Calibri"/>
                <a:cs typeface="Calibri"/>
              </a:rPr>
              <a:t>W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-10" dirty="0">
                <a:latin typeface="Calibri"/>
                <a:cs typeface="Calibri"/>
              </a:rPr>
              <a:t> and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C</a:t>
            </a:r>
            <a:r>
              <a:rPr spc="-10" dirty="0">
                <a:latin typeface="Calibri"/>
                <a:cs typeface="Calibri"/>
              </a:rPr>
              <a:t>on</a:t>
            </a:r>
            <a:r>
              <a:rPr spc="-20"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t</a:t>
            </a:r>
            <a:r>
              <a:rPr spc="-5" dirty="0" smtClean="0">
                <a:latin typeface="Calibri"/>
                <a:cs typeface="Calibri"/>
              </a:rPr>
              <a:t>.</a:t>
            </a:r>
            <a:endParaRPr lang="en-US" spc="-5" dirty="0" smtClean="0">
              <a:latin typeface="Calibri"/>
              <a:cs typeface="Calibri"/>
            </a:endParaRPr>
          </a:p>
          <a:p>
            <a:pPr marL="295910" indent="-283210">
              <a:lnSpc>
                <a:spcPct val="100000"/>
              </a:lnSpc>
              <a:spcBef>
                <a:spcPts val="595"/>
              </a:spcBef>
              <a:buClr>
                <a:srgbClr val="0070C0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lang="en-US" spc="-25" dirty="0">
                <a:cs typeface="Calibri"/>
              </a:rPr>
              <a:t>The PSR/PDS represents</a:t>
            </a:r>
            <a:endParaRPr lang="en-US" dirty="0">
              <a:cs typeface="Calibri"/>
            </a:endParaRPr>
          </a:p>
          <a:p>
            <a:pPr marL="753110" marR="149225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000"/>
              <a:buFont typeface="Wingdings 2"/>
              <a:buChar char=""/>
              <a:tabLst>
                <a:tab pos="753745" algn="l"/>
              </a:tabLst>
            </a:pPr>
            <a:r>
              <a:rPr lang="en-US" dirty="0">
                <a:cs typeface="Calibri"/>
              </a:rPr>
              <a:t>S</a:t>
            </a:r>
            <a:r>
              <a:rPr lang="en-US" spc="-10" dirty="0">
                <a:cs typeface="Calibri"/>
              </a:rPr>
              <a:t>c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pe</a:t>
            </a:r>
            <a:r>
              <a:rPr lang="en-US" spc="-35" dirty="0">
                <a:cs typeface="Calibri"/>
              </a:rPr>
              <a:t> </a:t>
            </a:r>
            <a:r>
              <a:rPr lang="en-US" dirty="0">
                <a:cs typeface="Calibri"/>
              </a:rPr>
              <a:t>app</a:t>
            </a:r>
            <a:r>
              <a:rPr lang="en-US" spc="-40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o</a:t>
            </a:r>
            <a:r>
              <a:rPr lang="en-US" spc="-30" dirty="0">
                <a:cs typeface="Calibri"/>
              </a:rPr>
              <a:t>v</a:t>
            </a:r>
            <a:r>
              <a:rPr lang="en-US" dirty="0">
                <a:cs typeface="Calibri"/>
              </a:rPr>
              <a:t>a</a:t>
            </a:r>
            <a:r>
              <a:rPr lang="en-US" spc="-5" dirty="0">
                <a:cs typeface="Calibri"/>
              </a:rPr>
              <a:t>l—</a:t>
            </a:r>
            <a:r>
              <a:rPr lang="en-US" spc="-10" dirty="0">
                <a:cs typeface="Calibri"/>
              </a:rPr>
              <a:t>g</a:t>
            </a:r>
            <a:r>
              <a:rPr lang="en-US" spc="-5" dirty="0">
                <a:cs typeface="Calibri"/>
              </a:rPr>
              <a:t>e</a:t>
            </a:r>
            <a:r>
              <a:rPr lang="en-US" dirty="0">
                <a:cs typeface="Calibri"/>
              </a:rPr>
              <a:t>n</a:t>
            </a:r>
            <a:r>
              <a:rPr lang="en-US" spc="-5" dirty="0">
                <a:cs typeface="Calibri"/>
              </a:rPr>
              <a:t>e</a:t>
            </a:r>
            <a:r>
              <a:rPr lang="en-US" spc="-40" dirty="0">
                <a:cs typeface="Calibri"/>
              </a:rPr>
              <a:t>r</a:t>
            </a:r>
            <a:r>
              <a:rPr lang="en-US" dirty="0">
                <a:cs typeface="Calibri"/>
              </a:rPr>
              <a:t>al</a:t>
            </a:r>
            <a:r>
              <a:rPr lang="en-US" spc="-15" dirty="0">
                <a:cs typeface="Calibri"/>
              </a:rPr>
              <a:t> </a:t>
            </a:r>
            <a:r>
              <a:rPr lang="en-US" dirty="0">
                <a:cs typeface="Calibri"/>
              </a:rPr>
              <a:t>ag</a:t>
            </a:r>
            <a:r>
              <a:rPr lang="en-US" spc="-30" dirty="0">
                <a:cs typeface="Calibri"/>
              </a:rPr>
              <a:t>r</a:t>
            </a:r>
            <a:r>
              <a:rPr lang="en-US" spc="-5" dirty="0">
                <a:cs typeface="Calibri"/>
              </a:rPr>
              <a:t>ee</a:t>
            </a:r>
            <a:r>
              <a:rPr lang="en-US" spc="-10" dirty="0">
                <a:cs typeface="Calibri"/>
              </a:rPr>
              <a:t>m</a:t>
            </a:r>
            <a:r>
              <a:rPr lang="en-US" spc="-5" dirty="0">
                <a:cs typeface="Calibri"/>
              </a:rPr>
              <a:t>e</a:t>
            </a:r>
            <a:r>
              <a:rPr lang="en-US" spc="-25" dirty="0">
                <a:cs typeface="Calibri"/>
              </a:rPr>
              <a:t>n</a:t>
            </a:r>
            <a:r>
              <a:rPr lang="en-US" dirty="0">
                <a:cs typeface="Calibri"/>
              </a:rPr>
              <a:t>t</a:t>
            </a:r>
            <a:r>
              <a:rPr lang="en-US" spc="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n</a:t>
            </a:r>
            <a:r>
              <a:rPr lang="en-US" spc="-20" dirty="0">
                <a:cs typeface="Calibri"/>
              </a:rPr>
              <a:t> </a:t>
            </a:r>
            <a:r>
              <a:rPr lang="en-US" dirty="0">
                <a:cs typeface="Calibri"/>
              </a:rPr>
              <a:t>pu</a:t>
            </a:r>
            <a:r>
              <a:rPr lang="en-US" spc="-5" dirty="0">
                <a:cs typeface="Calibri"/>
              </a:rPr>
              <a:t>r</a:t>
            </a:r>
            <a:r>
              <a:rPr lang="en-US" dirty="0">
                <a:cs typeface="Calibri"/>
              </a:rPr>
              <a:t>p</a:t>
            </a:r>
            <a:r>
              <a:rPr lang="en-US" spc="-5" dirty="0">
                <a:cs typeface="Calibri"/>
              </a:rPr>
              <a:t>os</a:t>
            </a:r>
            <a:r>
              <a:rPr lang="en-US" dirty="0">
                <a:cs typeface="Calibri"/>
              </a:rPr>
              <a:t>e and</a:t>
            </a:r>
            <a:r>
              <a:rPr lang="en-US" spc="-20" dirty="0">
                <a:cs typeface="Calibri"/>
              </a:rPr>
              <a:t> </a:t>
            </a:r>
            <a:r>
              <a:rPr lang="en-US" dirty="0">
                <a:cs typeface="Calibri"/>
              </a:rPr>
              <a:t>n</a:t>
            </a:r>
            <a:r>
              <a:rPr lang="en-US" spc="-5" dirty="0">
                <a:cs typeface="Calibri"/>
              </a:rPr>
              <a:t>ee</a:t>
            </a:r>
            <a:r>
              <a:rPr lang="en-US" dirty="0">
                <a:cs typeface="Calibri"/>
              </a:rPr>
              <a:t>d</a:t>
            </a:r>
            <a:r>
              <a:rPr lang="en-US" spc="-5" dirty="0">
                <a:cs typeface="Calibri"/>
              </a:rPr>
              <a:t> </a:t>
            </a:r>
            <a:r>
              <a:rPr lang="en-US" spc="-30" dirty="0">
                <a:cs typeface="Calibri"/>
              </a:rPr>
              <a:t>s</a:t>
            </a:r>
            <a:r>
              <a:rPr lang="en-US" spc="-25" dirty="0">
                <a:cs typeface="Calibri"/>
              </a:rPr>
              <a:t>tat</a:t>
            </a:r>
            <a:r>
              <a:rPr lang="en-US" spc="-5" dirty="0">
                <a:cs typeface="Calibri"/>
              </a:rPr>
              <a:t>e</a:t>
            </a:r>
            <a:r>
              <a:rPr lang="en-US" spc="-10" dirty="0">
                <a:cs typeface="Calibri"/>
              </a:rPr>
              <a:t>m</a:t>
            </a:r>
            <a:r>
              <a:rPr lang="en-US" spc="-5" dirty="0">
                <a:cs typeface="Calibri"/>
              </a:rPr>
              <a:t>e</a:t>
            </a:r>
            <a:r>
              <a:rPr lang="en-US" spc="-25" dirty="0">
                <a:cs typeface="Calibri"/>
              </a:rPr>
              <a:t>n</a:t>
            </a:r>
            <a:r>
              <a:rPr lang="en-US" dirty="0">
                <a:cs typeface="Calibri"/>
              </a:rPr>
              <a:t>t</a:t>
            </a:r>
            <a:r>
              <a:rPr lang="en-US" spc="35" dirty="0">
                <a:cs typeface="Calibri"/>
              </a:rPr>
              <a:t> </a:t>
            </a:r>
            <a:r>
              <a:rPr lang="en-US" dirty="0">
                <a:cs typeface="Calibri"/>
              </a:rPr>
              <a:t>and</a:t>
            </a:r>
            <a:r>
              <a:rPr lang="en-US" spc="-20" dirty="0">
                <a:cs typeface="Calibri"/>
              </a:rPr>
              <a:t> </a:t>
            </a:r>
            <a:r>
              <a:rPr lang="en-US" spc="-40" dirty="0">
                <a:cs typeface="Calibri"/>
              </a:rPr>
              <a:t>r</a:t>
            </a:r>
            <a:r>
              <a:rPr lang="en-US" dirty="0">
                <a:cs typeface="Calibri"/>
              </a:rPr>
              <a:t>an</a:t>
            </a:r>
            <a:r>
              <a:rPr lang="en-US" spc="-10" dirty="0">
                <a:cs typeface="Calibri"/>
              </a:rPr>
              <a:t>g</a:t>
            </a:r>
            <a:r>
              <a:rPr lang="en-US" dirty="0">
                <a:cs typeface="Calibri"/>
              </a:rPr>
              <a:t>e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10" dirty="0">
                <a:cs typeface="Calibri"/>
              </a:rPr>
              <a:t> </a:t>
            </a:r>
            <a:r>
              <a:rPr lang="en-US" dirty="0">
                <a:cs typeface="Calibri"/>
              </a:rPr>
              <a:t>a</a:t>
            </a:r>
            <a:r>
              <a:rPr lang="en-US" spc="-5" dirty="0">
                <a:cs typeface="Calibri"/>
              </a:rPr>
              <a:t>l</a:t>
            </a:r>
            <a:r>
              <a:rPr lang="en-US" spc="-25" dirty="0">
                <a:cs typeface="Calibri"/>
              </a:rPr>
              <a:t>t</a:t>
            </a:r>
            <a:r>
              <a:rPr lang="en-US" spc="-5" dirty="0">
                <a:cs typeface="Calibri"/>
              </a:rPr>
              <a:t>er</a:t>
            </a:r>
            <a:r>
              <a:rPr lang="en-US" dirty="0">
                <a:cs typeface="Calibri"/>
              </a:rPr>
              <a:t>n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</a:t>
            </a:r>
            <a:r>
              <a:rPr lang="en-US" spc="-5" dirty="0">
                <a:cs typeface="Calibri"/>
              </a:rPr>
              <a:t>i</a:t>
            </a:r>
            <a:r>
              <a:rPr lang="en-US" spc="-30" dirty="0">
                <a:cs typeface="Calibri"/>
              </a:rPr>
              <a:t>v</a:t>
            </a:r>
            <a:r>
              <a:rPr lang="en-US" spc="-5" dirty="0">
                <a:cs typeface="Calibri"/>
              </a:rPr>
              <a:t>e</a:t>
            </a:r>
            <a:r>
              <a:rPr lang="en-US" dirty="0">
                <a:cs typeface="Calibri"/>
              </a:rPr>
              <a:t>s</a:t>
            </a:r>
            <a:r>
              <a:rPr lang="en-US" spc="30" dirty="0">
                <a:cs typeface="Calibri"/>
              </a:rPr>
              <a:t> </a:t>
            </a:r>
            <a:r>
              <a:rPr lang="en-US" dirty="0">
                <a:cs typeface="Calibri"/>
              </a:rPr>
              <a:t>and th</a:t>
            </a:r>
            <a:r>
              <a:rPr lang="en-US" spc="-5" dirty="0">
                <a:cs typeface="Calibri"/>
              </a:rPr>
              <a:t>ei</a:t>
            </a:r>
            <a:r>
              <a:rPr lang="en-US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 </a:t>
            </a:r>
            <a:r>
              <a:rPr lang="en-US" dirty="0">
                <a:cs typeface="Calibri"/>
              </a:rPr>
              <a:t>a</a:t>
            </a:r>
            <a:r>
              <a:rPr lang="en-US" spc="-5" dirty="0">
                <a:cs typeface="Calibri"/>
              </a:rPr>
              <a:t>sso</a:t>
            </a:r>
            <a:r>
              <a:rPr lang="en-US" dirty="0">
                <a:cs typeface="Calibri"/>
              </a:rPr>
              <a:t>c</a:t>
            </a:r>
            <a:r>
              <a:rPr lang="en-US" spc="-5" dirty="0">
                <a:cs typeface="Calibri"/>
              </a:rPr>
              <a:t>i</a:t>
            </a:r>
            <a:r>
              <a:rPr lang="en-US" spc="-25" dirty="0">
                <a:cs typeface="Calibri"/>
              </a:rPr>
              <a:t>at</a:t>
            </a:r>
            <a:r>
              <a:rPr lang="en-US" spc="-5" dirty="0">
                <a:cs typeface="Calibri"/>
              </a:rPr>
              <a:t>e</a:t>
            </a:r>
            <a:r>
              <a:rPr lang="en-US" dirty="0">
                <a:cs typeface="Calibri"/>
              </a:rPr>
              <a:t>d</a:t>
            </a:r>
            <a:r>
              <a:rPr lang="en-US" spc="3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ris</a:t>
            </a:r>
            <a:r>
              <a:rPr lang="en-US" spc="-25" dirty="0">
                <a:cs typeface="Calibri"/>
              </a:rPr>
              <a:t>k</a:t>
            </a:r>
            <a:r>
              <a:rPr lang="en-US" dirty="0">
                <a:cs typeface="Calibri"/>
              </a:rPr>
              <a:t>s</a:t>
            </a:r>
            <a:r>
              <a:rPr lang="en-US" spc="20" dirty="0">
                <a:cs typeface="Calibri"/>
              </a:rPr>
              <a:t> </a:t>
            </a:r>
            <a:r>
              <a:rPr lang="en-US" spc="-25" dirty="0">
                <a:cs typeface="Calibri"/>
              </a:rPr>
              <a:t>t</a:t>
            </a:r>
            <a:r>
              <a:rPr lang="en-US" dirty="0">
                <a:cs typeface="Calibri"/>
              </a:rPr>
              <a:t>o be</a:t>
            </a:r>
            <a:r>
              <a:rPr lang="en-US" spc="-15" dirty="0">
                <a:cs typeface="Calibri"/>
              </a:rPr>
              <a:t> </a:t>
            </a:r>
            <a:r>
              <a:rPr lang="en-US" spc="-30" dirty="0">
                <a:cs typeface="Calibri"/>
              </a:rPr>
              <a:t>s</a:t>
            </a:r>
            <a:r>
              <a:rPr lang="en-US" dirty="0">
                <a:cs typeface="Calibri"/>
              </a:rPr>
              <a:t>tud</a:t>
            </a:r>
            <a:r>
              <a:rPr lang="en-US" spc="-5" dirty="0">
                <a:cs typeface="Calibri"/>
              </a:rPr>
              <a:t>ie</a:t>
            </a:r>
            <a:r>
              <a:rPr lang="en-US" dirty="0">
                <a:cs typeface="Calibri"/>
              </a:rPr>
              <a:t>d</a:t>
            </a:r>
            <a:r>
              <a:rPr lang="en-US" spc="5" dirty="0">
                <a:cs typeface="Calibri"/>
              </a:rPr>
              <a:t> </a:t>
            </a:r>
            <a:r>
              <a:rPr lang="en-US" dirty="0">
                <a:cs typeface="Calibri"/>
              </a:rPr>
              <a:t>du</a:t>
            </a:r>
            <a:r>
              <a:rPr lang="en-US" spc="-5" dirty="0">
                <a:cs typeface="Calibri"/>
              </a:rPr>
              <a:t>ri</a:t>
            </a:r>
            <a:r>
              <a:rPr lang="en-US" dirty="0">
                <a:cs typeface="Calibri"/>
              </a:rPr>
              <a:t>ng</a:t>
            </a:r>
            <a:r>
              <a:rPr lang="en-US" spc="-20" dirty="0">
                <a:cs typeface="Calibri"/>
              </a:rPr>
              <a:t> </a:t>
            </a:r>
            <a:r>
              <a:rPr lang="en-US" spc="-150" dirty="0">
                <a:cs typeface="Calibri"/>
              </a:rPr>
              <a:t>P</a:t>
            </a:r>
            <a:r>
              <a:rPr lang="en-US" dirty="0">
                <a:cs typeface="Calibri"/>
              </a:rPr>
              <a:t>A&amp;</a:t>
            </a:r>
            <a:r>
              <a:rPr lang="en-US" spc="5" dirty="0">
                <a:cs typeface="Calibri"/>
              </a:rPr>
              <a:t>E</a:t>
            </a:r>
            <a:r>
              <a:rPr lang="en-US" spc="-45" dirty="0">
                <a:cs typeface="Calibri"/>
              </a:rPr>
              <a:t>D</a:t>
            </a:r>
            <a:r>
              <a:rPr lang="en-US" dirty="0">
                <a:cs typeface="Calibri"/>
              </a:rPr>
              <a:t>,</a:t>
            </a:r>
          </a:p>
          <a:p>
            <a:pPr marL="753110" lvl="1" indent="-283210">
              <a:lnSpc>
                <a:spcPct val="100000"/>
              </a:lnSpc>
              <a:spcBef>
                <a:spcPts val="600"/>
              </a:spcBef>
              <a:buClr>
                <a:srgbClr val="0070C0"/>
              </a:buClr>
              <a:buSzPct val="80769"/>
              <a:buFont typeface="Wingdings 2"/>
              <a:buChar char=""/>
              <a:tabLst>
                <a:tab pos="753745" algn="l"/>
              </a:tabLst>
            </a:pPr>
            <a:endParaRPr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0813" y="929759"/>
            <a:ext cx="6659879" cy="691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of Streamlined PID for SR 37</a:t>
            </a:r>
            <a:endParaRPr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60283" y="6250487"/>
            <a:ext cx="533386" cy="4007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8836" y="1778507"/>
            <a:ext cx="5788025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464184" indent="-283210">
              <a:lnSpc>
                <a:spcPct val="100000"/>
              </a:lnSpc>
              <a:buClr>
                <a:srgbClr val="0070C0"/>
              </a:buClr>
              <a:buSzPct val="79166"/>
              <a:buFont typeface="Wingdings 2"/>
              <a:buChar char=""/>
              <a:tabLst>
                <a:tab pos="296545" algn="l"/>
              </a:tabLst>
            </a:pPr>
            <a:r>
              <a:rPr lang="en-US" sz="2000" dirty="0" smtClean="0">
                <a:latin typeface="Calibri"/>
                <a:cs typeface="Calibri"/>
              </a:rPr>
              <a:t>STA to enter into cooperative agreement with Caltrans to reimburse Caltrans for oversight of PSR/PDS</a:t>
            </a:r>
            <a:r>
              <a:rPr sz="2000" dirty="0" smtClean="0">
                <a:latin typeface="Calibri"/>
                <a:cs typeface="Calibri"/>
              </a:rPr>
              <a:t>.</a:t>
            </a:r>
            <a:endParaRPr lang="en-US" sz="2000" dirty="0" smtClean="0">
              <a:latin typeface="Calibri"/>
              <a:cs typeface="Calibri"/>
            </a:endParaRPr>
          </a:p>
          <a:p>
            <a:pPr marL="295910" marR="464184" indent="-283210">
              <a:lnSpc>
                <a:spcPct val="100000"/>
              </a:lnSpc>
              <a:buClr>
                <a:srgbClr val="0070C0"/>
              </a:buClr>
              <a:buSzPct val="79166"/>
              <a:buFont typeface="Wingdings 2"/>
              <a:buChar char=""/>
              <a:tabLst>
                <a:tab pos="296545" algn="l"/>
              </a:tabLst>
            </a:pPr>
            <a:r>
              <a:rPr lang="en-US" sz="2000" dirty="0" smtClean="0">
                <a:latin typeface="Calibri"/>
                <a:cs typeface="Calibri"/>
              </a:rPr>
              <a:t>Consultant to prepare PSR/PDS working off studies already underway/completed.</a:t>
            </a:r>
            <a:endParaRPr lang="en-US" sz="2000" dirty="0">
              <a:latin typeface="Calibri"/>
              <a:cs typeface="Calibri"/>
            </a:endParaRPr>
          </a:p>
          <a:p>
            <a:pPr marL="295910" marR="464184" indent="-283210">
              <a:lnSpc>
                <a:spcPct val="100000"/>
              </a:lnSpc>
              <a:buClr>
                <a:srgbClr val="0070C0"/>
              </a:buClr>
              <a:buSzPct val="79166"/>
              <a:buFont typeface="Wingdings 2"/>
              <a:buChar char=""/>
              <a:tabLst>
                <a:tab pos="296545" algn="l"/>
              </a:tabLst>
            </a:pPr>
            <a:r>
              <a:rPr lang="en-US" sz="2000" dirty="0" smtClean="0">
                <a:latin typeface="Calibri"/>
                <a:cs typeface="Calibri"/>
              </a:rPr>
              <a:t>Caltrans to review PSR/PDS to identify any known fatal flaws with the project alternatives.</a:t>
            </a:r>
          </a:p>
          <a:p>
            <a:pPr marL="295910" marR="464184" indent="-283210">
              <a:lnSpc>
                <a:spcPct val="100000"/>
              </a:lnSpc>
              <a:buClr>
                <a:srgbClr val="0070C0"/>
              </a:buClr>
              <a:buSzPct val="79166"/>
              <a:buFont typeface="Wingdings 2"/>
              <a:buChar char=""/>
              <a:tabLst>
                <a:tab pos="296545" algn="l"/>
              </a:tabLst>
            </a:pPr>
            <a:r>
              <a:rPr lang="en-US" sz="2000" dirty="0" smtClean="0">
                <a:latin typeface="Calibri"/>
                <a:cs typeface="Calibri"/>
              </a:rPr>
              <a:t>PSR/PDS </a:t>
            </a:r>
            <a:r>
              <a:rPr lang="en-US" sz="2000" dirty="0" smtClean="0">
                <a:latin typeface="Calibri"/>
                <a:cs typeface="Calibri"/>
              </a:rPr>
              <a:t>to be approved by Caltrans District Director.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3583" y="976884"/>
            <a:ext cx="6659879" cy="691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sz="4000" dirty="0" smtClean="0"/>
              <a:t>Next Steps:</a:t>
            </a:r>
            <a:endParaRPr sz="4000" dirty="0"/>
          </a:p>
        </p:txBody>
      </p:sp>
      <p:sp>
        <p:nvSpPr>
          <p:cNvPr id="6" name="object 6"/>
          <p:cNvSpPr/>
          <p:nvPr/>
        </p:nvSpPr>
        <p:spPr>
          <a:xfrm>
            <a:off x="8460283" y="6250487"/>
            <a:ext cx="533386" cy="4007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Q</a:t>
            </a:r>
            <a:r>
              <a:rPr spc="-5" dirty="0"/>
              <a:t>u</a:t>
            </a:r>
            <a:r>
              <a:rPr dirty="0"/>
              <a:t>e</a:t>
            </a:r>
            <a:r>
              <a:rPr spc="-45" dirty="0"/>
              <a:t>s</a:t>
            </a:r>
            <a:r>
              <a:rPr spc="-10" dirty="0"/>
              <a:t>t</a:t>
            </a:r>
            <a:r>
              <a:rPr spc="-5" dirty="0"/>
              <a:t>i</a:t>
            </a:r>
            <a:r>
              <a:rPr dirty="0"/>
              <a:t>o</a:t>
            </a:r>
            <a:r>
              <a:rPr spc="-5" dirty="0"/>
              <a:t>ns</a:t>
            </a:r>
          </a:p>
        </p:txBody>
      </p:sp>
      <p:sp>
        <p:nvSpPr>
          <p:cNvPr id="3" name="object 3"/>
          <p:cNvSpPr/>
          <p:nvPr/>
        </p:nvSpPr>
        <p:spPr>
          <a:xfrm>
            <a:off x="8460283" y="6250487"/>
            <a:ext cx="533386" cy="4007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78087" y="1871662"/>
            <a:ext cx="4362437" cy="3800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311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2</vt:lpstr>
      <vt:lpstr>Office Theme</vt:lpstr>
      <vt:lpstr>PowerPoint Presentation</vt:lpstr>
      <vt:lpstr>What is a PID?</vt:lpstr>
      <vt:lpstr>When is a PID Required?</vt:lpstr>
      <vt:lpstr>PowerPoint Presentation</vt:lpstr>
      <vt:lpstr>PowerPoint Presentation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2018-02-28T19:41:44Z</dcterms:created>
  <dcterms:modified xsi:type="dcterms:W3CDTF">2018-03-01T00:18:27Z</dcterms:modified>
</cp:coreProperties>
</file>