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467" r:id="rId2"/>
    <p:sldId id="468" r:id="rId3"/>
    <p:sldId id="469" r:id="rId4"/>
    <p:sldId id="481" r:id="rId5"/>
    <p:sldId id="482" r:id="rId6"/>
    <p:sldId id="483" r:id="rId7"/>
    <p:sldId id="471" r:id="rId8"/>
    <p:sldId id="473" r:id="rId9"/>
    <p:sldId id="472" r:id="rId10"/>
    <p:sldId id="474" r:id="rId11"/>
    <p:sldId id="475" r:id="rId12"/>
    <p:sldId id="476" r:id="rId13"/>
    <p:sldId id="477" r:id="rId14"/>
    <p:sldId id="478" r:id="rId15"/>
    <p:sldId id="479" r:id="rId16"/>
    <p:sldId id="480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86486" autoAdjust="0"/>
  </p:normalViewPr>
  <p:slideViewPr>
    <p:cSldViewPr snapToGrid="0">
      <p:cViewPr varScale="1">
        <p:scale>
          <a:sx n="18" d="100"/>
          <a:sy n="18" d="100"/>
        </p:scale>
        <p:origin x="48" y="79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658"/>
    </p:cViewPr>
  </p:sorterViewPr>
  <p:notesViewPr>
    <p:cSldViewPr snapToGrid="0">
      <p:cViewPr varScale="1">
        <p:scale>
          <a:sx n="88" d="100"/>
          <a:sy n="88" d="100"/>
        </p:scale>
        <p:origin x="369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H:\Doanh_Backup\SB1\2017-12\PPT\Copy%20of%2010%20Year%20SHOPP%20w-SB1%20Graph%20BONNY%20VERSION_r1_ddn12_1208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85775681053729E-2"/>
          <c:y val="3.1546720810985487E-2"/>
          <c:w val="0.89286560856540576"/>
          <c:h val="0.87961068246750851"/>
        </c:manualLayout>
      </c:layout>
      <c:areaChart>
        <c:grouping val="stacked"/>
        <c:varyColors val="0"/>
        <c:ser>
          <c:idx val="0"/>
          <c:order val="0"/>
          <c:tx>
            <c:strRef>
              <c:f>'Bonny Analysis (2)'!$B$2</c:f>
              <c:strCache>
                <c:ptCount val="1"/>
                <c:pt idx="0">
                  <c:v>SHOPP Only (Pre-SB1)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3.1250002563156361E-2"/>
                  <c:y val="-1.851851851851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3A0-4968-BFE9-163123ACC6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7083335554735528E-2"/>
                  <c:y val="-1.481481481481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3A0-4968-BFE9-163123ACC6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'Bonny Analysis (2)'!$A$3:$A$12</c:f>
              <c:strCache>
                <c:ptCount val="10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  <c:pt idx="5">
                  <c:v>2022/23</c:v>
                </c:pt>
                <c:pt idx="6">
                  <c:v>2023/24</c:v>
                </c:pt>
                <c:pt idx="7">
                  <c:v>2024/25</c:v>
                </c:pt>
                <c:pt idx="8">
                  <c:v>2025/26</c:v>
                </c:pt>
                <c:pt idx="9">
                  <c:v>2026/27</c:v>
                </c:pt>
              </c:strCache>
            </c:strRef>
          </c:cat>
          <c:val>
            <c:numRef>
              <c:f>'Bonny Analysis (2)'!$B$3:$B$12</c:f>
              <c:numCache>
                <c:formatCode>"$"#,##0</c:formatCode>
                <c:ptCount val="10"/>
                <c:pt idx="0">
                  <c:v>342833</c:v>
                </c:pt>
                <c:pt idx="1">
                  <c:v>273066</c:v>
                </c:pt>
                <c:pt idx="2">
                  <c:v>482729</c:v>
                </c:pt>
                <c:pt idx="3">
                  <c:v>208692</c:v>
                </c:pt>
                <c:pt idx="4">
                  <c:v>379662</c:v>
                </c:pt>
                <c:pt idx="5">
                  <c:v>300000</c:v>
                </c:pt>
                <c:pt idx="6">
                  <c:v>300000</c:v>
                </c:pt>
                <c:pt idx="7">
                  <c:v>300000</c:v>
                </c:pt>
                <c:pt idx="8">
                  <c:v>300000</c:v>
                </c:pt>
                <c:pt idx="9">
                  <c:v>300000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CA-4AE2-94BD-C253ADC4F381}"/>
            </c:ext>
          </c:extLst>
        </c:ser>
        <c:ser>
          <c:idx val="1"/>
          <c:order val="1"/>
          <c:tx>
            <c:strRef>
              <c:f>'Bonny Analysis (2)'!$C$2</c:f>
              <c:strCache>
                <c:ptCount val="1"/>
                <c:pt idx="0">
                  <c:v>SB1 Only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accent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-7.465380237475426E-4"/>
                  <c:y val="-2.2836018737094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213585565418766E-2"/>
                  <c:y val="-6.2926071741032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545607328219644E-4"/>
                  <c:y val="-9.6709827938174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596220262941441E-2"/>
                  <c:y val="1.1049014671351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2917492857405147E-3"/>
                  <c:y val="-1.0801983085447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2288141323953048E-3"/>
                  <c:y val="-1.4496356308821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332187535088132E-4"/>
                  <c:y val="-1.2225161995595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4653802374744416E-4"/>
                  <c:y val="-6.3178018240677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7332187535088132E-4"/>
                  <c:y val="1.7230522241057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3935452258485412E-2"/>
                  <c:y val="-2.7334645669291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'Bonny Analysis (2)'!$A$3:$A$12</c:f>
              <c:strCache>
                <c:ptCount val="10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  <c:pt idx="5">
                  <c:v>2022/23</c:v>
                </c:pt>
                <c:pt idx="6">
                  <c:v>2023/24</c:v>
                </c:pt>
                <c:pt idx="7">
                  <c:v>2024/25</c:v>
                </c:pt>
                <c:pt idx="8">
                  <c:v>2025/26</c:v>
                </c:pt>
                <c:pt idx="9">
                  <c:v>2026/27</c:v>
                </c:pt>
              </c:strCache>
            </c:strRef>
          </c:cat>
          <c:val>
            <c:numRef>
              <c:f>'Bonny Analysis (2)'!$C$3:$C$12</c:f>
              <c:numCache>
                <c:formatCode>"$"#,##0</c:formatCode>
                <c:ptCount val="10"/>
                <c:pt idx="0">
                  <c:v>13281</c:v>
                </c:pt>
                <c:pt idx="1">
                  <c:v>28300</c:v>
                </c:pt>
                <c:pt idx="2">
                  <c:v>181861</c:v>
                </c:pt>
                <c:pt idx="3">
                  <c:v>14521</c:v>
                </c:pt>
                <c:pt idx="4">
                  <c:v>155429</c:v>
                </c:pt>
                <c:pt idx="5">
                  <c:v>119978</c:v>
                </c:pt>
                <c:pt idx="6">
                  <c:v>458186</c:v>
                </c:pt>
                <c:pt idx="7">
                  <c:v>404459</c:v>
                </c:pt>
                <c:pt idx="8">
                  <c:v>461505</c:v>
                </c:pt>
                <c:pt idx="9">
                  <c:v>680486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CA-4AE2-94BD-C253ADC4F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198248"/>
        <c:axId val="396202560"/>
      </c:areaChart>
      <c:scatterChart>
        <c:scatterStyle val="lineMarker"/>
        <c:varyColors val="0"/>
        <c:ser>
          <c:idx val="5"/>
          <c:order val="2"/>
          <c:tx>
            <c:strRef>
              <c:f>'Bonny Analysis (2)'!$F$2</c:f>
              <c:strCache>
                <c:ptCount val="1"/>
                <c:pt idx="0">
                  <c:v>Total # of Projects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6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1.2257526707871398E-2"/>
                  <c:y val="-9.7332646785244462E-2"/>
                </c:manualLayout>
              </c:layout>
              <c:tx>
                <c:rich>
                  <a:bodyPr/>
                  <a:lstStyle/>
                  <a:p>
                    <a:fld id="{DDC94846-19F1-42A3-91FC-390800EA7F64}" type="VALUE">
                      <a:rPr lang="en-US" i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0E0-4C88-999B-241901BFF12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2717766791155412E-2"/>
                  <c:y val="-4.0757363662875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E0-4C88-999B-241901BFF1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812392649049533E-3"/>
                  <c:y val="-2.2231411239604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E0-4C88-999B-241901BFF1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468751104720398E-2"/>
                  <c:y val="-8.3989501312403859E-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3A0-4968-BFE9-163123ACC6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4651392965031711E-4"/>
                  <c:y val="-4.4483629179053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0E0-4C88-999B-241901BFF1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6114585475277834E-2"/>
                  <c:y val="-1.9634295713035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3A0-4968-BFE9-163123ACC66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'Bonny Analysis (2)'!$A$3:$A$12</c:f>
              <c:strCache>
                <c:ptCount val="10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  <c:pt idx="5">
                  <c:v>2022/23</c:v>
                </c:pt>
                <c:pt idx="6">
                  <c:v>2023/24</c:v>
                </c:pt>
                <c:pt idx="7">
                  <c:v>2024/25</c:v>
                </c:pt>
                <c:pt idx="8">
                  <c:v>2025/26</c:v>
                </c:pt>
                <c:pt idx="9">
                  <c:v>2026/27</c:v>
                </c:pt>
              </c:strCache>
            </c:strRef>
          </c:xVal>
          <c:yVal>
            <c:numRef>
              <c:f>'Bonny Analysis (2)'!$F$3:$F$12</c:f>
              <c:numCache>
                <c:formatCode>0</c:formatCode>
                <c:ptCount val="10"/>
                <c:pt idx="0">
                  <c:v>62</c:v>
                </c:pt>
                <c:pt idx="1">
                  <c:v>31</c:v>
                </c:pt>
                <c:pt idx="2">
                  <c:v>53</c:v>
                </c:pt>
                <c:pt idx="3">
                  <c:v>31</c:v>
                </c:pt>
                <c:pt idx="4">
                  <c:v>42</c:v>
                </c:pt>
                <c:pt idx="5">
                  <c:v>63</c:v>
                </c:pt>
                <c:pt idx="6">
                  <c:v>105</c:v>
                </c:pt>
                <c:pt idx="7">
                  <c:v>84</c:v>
                </c:pt>
                <c:pt idx="8">
                  <c:v>80</c:v>
                </c:pt>
                <c:pt idx="9">
                  <c:v>80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B6-41B0-BFA0-0409C500F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200208"/>
        <c:axId val="396202952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2"/>
                <c:order val="3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'Bonny Analysis (2)'!$G$2</c15:sqref>
                        </c15:formulaRef>
                      </c:ext>
                    </c:extLst>
                    <c:strCache>
                      <c:ptCount val="1"/>
                      <c:pt idx="0">
                        <c:v>SB1 # of Projects</c:v>
                      </c:pt>
                    </c:strCache>
                  </c:strRef>
                </c:tx>
                <c:spPr>
                  <a:ln w="34925" cap="rnd">
                    <a:solidFill>
                      <a:schemeClr val="accent3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3"/>
                      </a:solidFill>
                      <a:round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</c:marker>
                <c:xVal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'Bonny Analysis (2)'!$A$3:$A$12</c15:sqref>
                        </c15:formulaRef>
                      </c:ext>
                    </c:extLst>
                    <c:strCache>
                      <c:ptCount val="10"/>
                      <c:pt idx="0">
                        <c:v>2017/18</c:v>
                      </c:pt>
                      <c:pt idx="1">
                        <c:v>2018/19</c:v>
                      </c:pt>
                      <c:pt idx="2">
                        <c:v>2019/20</c:v>
                      </c:pt>
                      <c:pt idx="3">
                        <c:v>2020/21</c:v>
                      </c:pt>
                      <c:pt idx="4">
                        <c:v>2021/22</c:v>
                      </c:pt>
                      <c:pt idx="5">
                        <c:v>2022/23</c:v>
                      </c:pt>
                      <c:pt idx="6">
                        <c:v>2023/24</c:v>
                      </c:pt>
                      <c:pt idx="7">
                        <c:v>2024/25</c:v>
                      </c:pt>
                      <c:pt idx="8">
                        <c:v>2025/26</c:v>
                      </c:pt>
                      <c:pt idx="9">
                        <c:v>2026/27</c:v>
                      </c:pt>
                    </c:strCache>
                  </c:str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'Bonny Analysis (2)'!$G$3:$G$12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</c:v>
                      </c:pt>
                      <c:pt idx="1">
                        <c:v>1</c:v>
                      </c:pt>
                      <c:pt idx="2">
                        <c:v>8</c:v>
                      </c:pt>
                      <c:pt idx="3">
                        <c:v>2</c:v>
                      </c:pt>
                      <c:pt idx="4">
                        <c:v>10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84B6-41B0-BFA0-0409C500F223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'Bonny Analysis (2)'!$H$2</c15:sqref>
                        </c15:formulaRef>
                      </c:ext>
                    </c:extLst>
                    <c:strCache>
                      <c:ptCount val="1"/>
                      <c:pt idx="0">
                        <c:v>SB1 Competitive# of Procest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1">
                            <a:lumMod val="60000"/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lumMod val="60000"/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60000"/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1">
                          <a:lumMod val="60000"/>
                        </a:schemeClr>
                      </a:solidFill>
                      <a:round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</c:marker>
                <c:xVal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'Bonny Analysis (2)'!$A$3:$A$12</c15:sqref>
                        </c15:formulaRef>
                      </c:ext>
                    </c:extLst>
                    <c:strCache>
                      <c:ptCount val="10"/>
                      <c:pt idx="0">
                        <c:v>2017/18</c:v>
                      </c:pt>
                      <c:pt idx="1">
                        <c:v>2018/19</c:v>
                      </c:pt>
                      <c:pt idx="2">
                        <c:v>2019/20</c:v>
                      </c:pt>
                      <c:pt idx="3">
                        <c:v>2020/21</c:v>
                      </c:pt>
                      <c:pt idx="4">
                        <c:v>2021/22</c:v>
                      </c:pt>
                      <c:pt idx="5">
                        <c:v>2022/23</c:v>
                      </c:pt>
                      <c:pt idx="6">
                        <c:v>2023/24</c:v>
                      </c:pt>
                      <c:pt idx="7">
                        <c:v>2024/25</c:v>
                      </c:pt>
                      <c:pt idx="8">
                        <c:v>2025/26</c:v>
                      </c:pt>
                      <c:pt idx="9">
                        <c:v>2026/27</c:v>
                      </c:pt>
                    </c:strCache>
                  </c:str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'Bonny Analysis (2)'!$H$3:$H$12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</c:v>
                      </c:pt>
                      <c:pt idx="1">
                        <c:v>3</c:v>
                      </c:pt>
                      <c:pt idx="2">
                        <c:v>3</c:v>
                      </c:pt>
                      <c:pt idx="3">
                        <c:v>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84B6-41B0-BFA0-0409C500F223}"/>
                  </c:ext>
                </c:extLst>
              </c15:ser>
            </c15:filteredScatterSeries>
          </c:ext>
        </c:extLst>
      </c:scatterChart>
      <c:valAx>
        <c:axId val="39620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dirty="0">
                    <a:solidFill>
                      <a:schemeClr val="bg1"/>
                    </a:solidFill>
                  </a:rPr>
                  <a:t>Total Construction Capital Cost ($K)</a:t>
                </a:r>
              </a:p>
            </c:rich>
          </c:tx>
          <c:layout>
            <c:manualLayout>
              <c:xMode val="edge"/>
              <c:yMode val="edge"/>
              <c:x val="4.1666670084208506E-3"/>
              <c:y val="0.32944400699912513"/>
            </c:manualLayout>
          </c:layout>
          <c:overlay val="0"/>
          <c:spPr>
            <a:solidFill>
              <a:schemeClr val="tx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198248"/>
        <c:crosses val="autoZero"/>
        <c:crossBetween val="between"/>
      </c:valAx>
      <c:catAx>
        <c:axId val="39619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02560"/>
        <c:crosses val="autoZero"/>
        <c:auto val="1"/>
        <c:lblAlgn val="ctr"/>
        <c:lblOffset val="100"/>
        <c:noMultiLvlLbl val="0"/>
      </c:catAx>
      <c:valAx>
        <c:axId val="39620295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i="0" u="none" strike="noStrike" kern="1200" baseline="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Total # of Projects</a:t>
                </a:r>
              </a:p>
            </c:rich>
          </c:tx>
          <c:layout>
            <c:manualLayout>
              <c:xMode val="edge"/>
              <c:yMode val="edge"/>
              <c:x val="0.94829096057353834"/>
              <c:y val="0.44076737737242916"/>
            </c:manualLayout>
          </c:layout>
          <c:overlay val="0"/>
          <c:spPr>
            <a:solidFill>
              <a:schemeClr val="tx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105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00208"/>
        <c:crosses val="max"/>
        <c:crossBetween val="midCat"/>
      </c:valAx>
      <c:valAx>
        <c:axId val="396200208"/>
        <c:scaling>
          <c:orientation val="minMax"/>
        </c:scaling>
        <c:delete val="1"/>
        <c:axPos val="b"/>
        <c:majorTickMark val="out"/>
        <c:minorTickMark val="none"/>
        <c:tickLblPos val="nextTo"/>
        <c:crossAx val="396202952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9616619063042903"/>
          <c:y val="0.95910834062408878"/>
          <c:w val="0.48213640225392429"/>
          <c:h val="3.33616214639836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54054041791063E-2"/>
          <c:y val="9.6277416979298047E-3"/>
          <c:w val="0.89286560856540576"/>
          <c:h val="0.87961068246750851"/>
        </c:manualLayout>
      </c:layout>
      <c:areaChart>
        <c:grouping val="stacked"/>
        <c:varyColors val="0"/>
        <c:ser>
          <c:idx val="0"/>
          <c:order val="0"/>
          <c:tx>
            <c:strRef>
              <c:f>'Bonny Analysis'!$B$2</c:f>
              <c:strCache>
                <c:ptCount val="1"/>
                <c:pt idx="0">
                  <c:v>SHOPP Only (Pre-SB1)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2.8148198252628129E-2"/>
                  <c:y val="-7.4074084875196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ED6-442A-9D21-7E2066FAFB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60631465302114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ED6-442A-9D21-7E2066FAFB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'Bonny Analysis'!$A$3:$A$12</c:f>
              <c:strCache>
                <c:ptCount val="10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  <c:pt idx="5">
                  <c:v>2022/23</c:v>
                </c:pt>
                <c:pt idx="6">
                  <c:v>2023/24</c:v>
                </c:pt>
                <c:pt idx="7">
                  <c:v>2024/25</c:v>
                </c:pt>
                <c:pt idx="8">
                  <c:v>2025/26</c:v>
                </c:pt>
                <c:pt idx="9">
                  <c:v>2026/27</c:v>
                </c:pt>
              </c:strCache>
            </c:strRef>
          </c:cat>
          <c:val>
            <c:numRef>
              <c:f>'Bonny Analysis'!$B$3:$B$12</c:f>
              <c:numCache>
                <c:formatCode>"$"#,##0</c:formatCode>
                <c:ptCount val="10"/>
                <c:pt idx="0">
                  <c:v>342833</c:v>
                </c:pt>
                <c:pt idx="1">
                  <c:v>273066</c:v>
                </c:pt>
                <c:pt idx="2">
                  <c:v>482729</c:v>
                </c:pt>
                <c:pt idx="3">
                  <c:v>208692</c:v>
                </c:pt>
                <c:pt idx="4">
                  <c:v>379662</c:v>
                </c:pt>
                <c:pt idx="5">
                  <c:v>300000</c:v>
                </c:pt>
                <c:pt idx="6">
                  <c:v>300000</c:v>
                </c:pt>
                <c:pt idx="7">
                  <c:v>300000</c:v>
                </c:pt>
                <c:pt idx="8">
                  <c:v>300000</c:v>
                </c:pt>
                <c:pt idx="9">
                  <c:v>300000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CA-4AE2-94BD-C253ADC4F381}"/>
            </c:ext>
          </c:extLst>
        </c:ser>
        <c:ser>
          <c:idx val="1"/>
          <c:order val="1"/>
          <c:tx>
            <c:strRef>
              <c:f>'Bonny Analysis'!$C$2</c:f>
              <c:strCache>
                <c:ptCount val="1"/>
                <c:pt idx="0">
                  <c:v>SB1 Only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2.3231580620248708E-2"/>
                  <c:y val="-2.839151770071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921928425732542E-2"/>
                  <c:y val="-5.551862670524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631599270793921E-4"/>
                  <c:y val="3.2901725415823966E-3"/>
                </c:manualLayout>
              </c:layout>
              <c:tx>
                <c:rich>
                  <a:bodyPr/>
                  <a:lstStyle/>
                  <a:p>
                    <a:fld id="{A86FB07A-4671-4FB1-AB03-9053AEC24859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ACA-4AE2-94BD-C253ADC4F38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1596220262941441E-2"/>
                  <c:y val="1.1049014671351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595444145568789E-2"/>
                  <c:y val="-6.6357548316936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2288141323953048E-3"/>
                  <c:y val="-1.4496356308821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332187535088132E-4"/>
                  <c:y val="-1.2225161995595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4653802374744416E-4"/>
                  <c:y val="-6.3178018240677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7332187535088132E-4"/>
                  <c:y val="1.7230522241057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5621017058678433E-2"/>
                  <c:y val="-2.3630945411336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'Bonny Analysis'!$A$3:$A$12</c:f>
              <c:strCache>
                <c:ptCount val="10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  <c:pt idx="5">
                  <c:v>2022/23</c:v>
                </c:pt>
                <c:pt idx="6">
                  <c:v>2023/24</c:v>
                </c:pt>
                <c:pt idx="7">
                  <c:v>2024/25</c:v>
                </c:pt>
                <c:pt idx="8">
                  <c:v>2025/26</c:v>
                </c:pt>
                <c:pt idx="9">
                  <c:v>2026/27</c:v>
                </c:pt>
              </c:strCache>
            </c:strRef>
          </c:cat>
          <c:val>
            <c:numRef>
              <c:f>'Bonny Analysis'!$C$3:$C$12</c:f>
              <c:numCache>
                <c:formatCode>"$"#,##0</c:formatCode>
                <c:ptCount val="10"/>
                <c:pt idx="0">
                  <c:v>13281</c:v>
                </c:pt>
                <c:pt idx="1">
                  <c:v>28300</c:v>
                </c:pt>
                <c:pt idx="2">
                  <c:v>181861</c:v>
                </c:pt>
                <c:pt idx="3">
                  <c:v>14521</c:v>
                </c:pt>
                <c:pt idx="4">
                  <c:v>155429</c:v>
                </c:pt>
                <c:pt idx="5">
                  <c:v>119978</c:v>
                </c:pt>
                <c:pt idx="6">
                  <c:v>458186</c:v>
                </c:pt>
                <c:pt idx="7">
                  <c:v>404459</c:v>
                </c:pt>
                <c:pt idx="8">
                  <c:v>461505</c:v>
                </c:pt>
                <c:pt idx="9">
                  <c:v>680486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CA-4AE2-94BD-C253ADC4F381}"/>
            </c:ext>
          </c:extLst>
        </c:ser>
        <c:ser>
          <c:idx val="3"/>
          <c:order val="2"/>
          <c:tx>
            <c:strRef>
              <c:f>'Bonny Analysis'!$D$2</c:f>
              <c:strCache>
                <c:ptCount val="1"/>
                <c:pt idx="0">
                  <c:v>SB1 Competitive Program Projects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2.0850517224169002E-2"/>
                  <c:y val="-1.8518521218799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ED6-442A-9D21-7E2066FAFB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275775836253503E-2"/>
                  <c:y val="9.2592606093992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D6-442A-9D21-7E2066FAFB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6451013319989978E-17"/>
                  <c:y val="-2.5925929706318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ED6-442A-9D21-7E2066FAFB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84B6-41B0-BFA0-0409C500F22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84B6-41B0-BFA0-0409C500F22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84B6-41B0-BFA0-0409C500F22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84B6-41B0-BFA0-0409C500F22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2-84B6-41B0-BFA0-0409C500F22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84B6-41B0-BFA0-0409C500F2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'Bonny Analysis'!$A$3:$A$12</c:f>
              <c:strCache>
                <c:ptCount val="10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  <c:pt idx="5">
                  <c:v>2022/23</c:v>
                </c:pt>
                <c:pt idx="6">
                  <c:v>2023/24</c:v>
                </c:pt>
                <c:pt idx="7">
                  <c:v>2024/25</c:v>
                </c:pt>
                <c:pt idx="8">
                  <c:v>2025/26</c:v>
                </c:pt>
                <c:pt idx="9">
                  <c:v>2026/27</c:v>
                </c:pt>
              </c:strCache>
              <c:extLst xmlns:c15="http://schemas.microsoft.com/office/drawing/2012/chart" xmlns:c16r2="http://schemas.microsoft.com/office/drawing/2015/06/chart"/>
            </c:strRef>
          </c:cat>
          <c:val>
            <c:numRef>
              <c:f>'Bonny Analysis'!$D$3:$D$12</c:f>
              <c:numCache>
                <c:formatCode>"$"#,##0</c:formatCode>
                <c:ptCount val="10"/>
                <c:pt idx="0">
                  <c:v>131000</c:v>
                </c:pt>
                <c:pt idx="1">
                  <c:v>539000</c:v>
                </c:pt>
                <c:pt idx="2">
                  <c:v>289300</c:v>
                </c:pt>
                <c:pt idx="3">
                  <c:v>230640</c:v>
                </c:pt>
              </c:numCache>
              <c:extLst xmlns:c15="http://schemas.microsoft.com/office/drawing/2012/chart"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B6-41B0-BFA0-0409C500F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201384"/>
        <c:axId val="396203344"/>
      </c:areaChart>
      <c:scatterChart>
        <c:scatterStyle val="lineMarker"/>
        <c:varyColors val="0"/>
        <c:ser>
          <c:idx val="4"/>
          <c:order val="3"/>
          <c:tx>
            <c:strRef>
              <c:f>'Bonny Analysis'!$E$2</c:f>
              <c:strCache>
                <c:ptCount val="1"/>
                <c:pt idx="0">
                  <c:v>SB1+SHOPP+Competitive Projects</c:v>
                </c:pt>
              </c:strCache>
              <c:extLst xmlns:c15="http://schemas.microsoft.com/office/drawing/2012/chart" xmlns:c16r2="http://schemas.microsoft.com/office/drawing/2015/06/chart"/>
            </c:strRef>
          </c:tx>
          <c:spPr>
            <a:ln w="34925" cap="rnd">
              <a:solidFill>
                <a:srgbClr val="00206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5.3925840456439181E-2"/>
                  <c:y val="-5.0076706047930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B-84B6-41B0-BFA0-0409C500F2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842488954151189E-2"/>
                  <c:y val="-2.9462967259108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ED6-442A-9D21-7E2066FAFB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481137014528918E-2"/>
                  <c:y val="3.2709095454444169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84B6-41B0-BFA0-0409C500F2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396609673063967E-2"/>
                  <c:y val="-7.3907418184225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D6-442A-9D21-7E2066FAFB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683629295113832E-2"/>
                  <c:y val="-3.61390474517596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A-84B6-41B0-BFA0-0409C500F2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3457156948246062E-2"/>
                  <c:y val="-6.7628035524647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8-84B6-41B0-BFA0-0409C500F2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5490971147261222E-2"/>
                  <c:y val="-4.448362917905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C-84B6-41B0-BFA0-0409C500F2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7186565831157436E-2"/>
                  <c:y val="-3.706868432030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84B6-41B0-BFA0-0409C500F2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6693006178320191E-2"/>
                  <c:y val="-7.240741796550310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ED6-442A-9D21-7E2066FAFB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'Bonny Analysis'!$A$3:$A$12</c:f>
              <c:strCache>
                <c:ptCount val="10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  <c:pt idx="5">
                  <c:v>2022/23</c:v>
                </c:pt>
                <c:pt idx="6">
                  <c:v>2023/24</c:v>
                </c:pt>
                <c:pt idx="7">
                  <c:v>2024/25</c:v>
                </c:pt>
                <c:pt idx="8">
                  <c:v>2025/26</c:v>
                </c:pt>
                <c:pt idx="9">
                  <c:v>2026/27</c:v>
                </c:pt>
              </c:strCache>
              <c:extLst xmlns:c15="http://schemas.microsoft.com/office/drawing/2012/chart" xmlns:c16r2="http://schemas.microsoft.com/office/drawing/2015/06/chart"/>
            </c:strRef>
          </c:xVal>
          <c:yVal>
            <c:numRef>
              <c:f>'Bonny Analysis'!$E$3:$E$12</c:f>
              <c:numCache>
                <c:formatCode>"$"#,##0</c:formatCode>
                <c:ptCount val="10"/>
                <c:pt idx="0">
                  <c:v>487114</c:v>
                </c:pt>
                <c:pt idx="1">
                  <c:v>840366</c:v>
                </c:pt>
                <c:pt idx="2">
                  <c:v>953890</c:v>
                </c:pt>
                <c:pt idx="3">
                  <c:v>453853</c:v>
                </c:pt>
                <c:pt idx="4">
                  <c:v>535091</c:v>
                </c:pt>
                <c:pt idx="5">
                  <c:v>419978</c:v>
                </c:pt>
                <c:pt idx="6">
                  <c:v>758186</c:v>
                </c:pt>
                <c:pt idx="7">
                  <c:v>704459</c:v>
                </c:pt>
                <c:pt idx="8">
                  <c:v>761505</c:v>
                </c:pt>
                <c:pt idx="9">
                  <c:v>980486</c:v>
                </c:pt>
              </c:numCache>
              <c:extLst xmlns:c15="http://schemas.microsoft.com/office/drawing/2012/chart" xmlns:c16r2="http://schemas.microsoft.com/office/drawing/2015/06/chart"/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4B6-41B0-BFA0-0409C500F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201384"/>
        <c:axId val="396203344"/>
      </c:scatterChart>
      <c:scatterChart>
        <c:scatterStyle val="lineMarker"/>
        <c:varyColors val="0"/>
        <c:ser>
          <c:idx val="5"/>
          <c:order val="4"/>
          <c:tx>
            <c:strRef>
              <c:f>'Bonny Analysis'!$F$2</c:f>
              <c:strCache>
                <c:ptCount val="1"/>
                <c:pt idx="0">
                  <c:v>Total # of Projects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6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1.2257526707871398E-2"/>
                  <c:y val="-9.7332646785244462E-2"/>
                </c:manualLayout>
              </c:layout>
              <c:tx>
                <c:rich>
                  <a:bodyPr/>
                  <a:lstStyle/>
                  <a:p>
                    <a:fld id="{DDC94846-19F1-42A3-91FC-390800EA7F64}" type="VALUE">
                      <a:rPr lang="en-US" i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0E0-4C88-999B-241901BFF12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4261025872424347E-3"/>
                  <c:y val="-2.7794465724466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E0-4C88-999B-241901BFF1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871137893171803E-4"/>
                  <c:y val="2.0384225777810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ED6-442A-9D21-7E2066FAFB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387017121722364E-3"/>
                  <c:y val="-1.85277075718442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E0-4C88-999B-241901BFF1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5871137893171803E-4"/>
                  <c:y val="-1.83799968474769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ED6-442A-9D21-7E2066FAFB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315979573716922E-3"/>
                  <c:y val="-3.52244145850706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0E0-4C88-999B-241901BFF1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5604435151279532E-2"/>
                  <c:y val="-1.8504668781666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ED6-442A-9D21-7E2066FAFB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'Bonny Analysis'!$A$3:$A$12</c:f>
              <c:strCache>
                <c:ptCount val="10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  <c:pt idx="5">
                  <c:v>2022/23</c:v>
                </c:pt>
                <c:pt idx="6">
                  <c:v>2023/24</c:v>
                </c:pt>
                <c:pt idx="7">
                  <c:v>2024/25</c:v>
                </c:pt>
                <c:pt idx="8">
                  <c:v>2025/26</c:v>
                </c:pt>
                <c:pt idx="9">
                  <c:v>2026/27</c:v>
                </c:pt>
              </c:strCache>
            </c:strRef>
          </c:xVal>
          <c:yVal>
            <c:numRef>
              <c:f>'Bonny Analysis'!$F$3:$F$12</c:f>
              <c:numCache>
                <c:formatCode>0</c:formatCode>
                <c:ptCount val="10"/>
                <c:pt idx="0">
                  <c:v>62</c:v>
                </c:pt>
                <c:pt idx="1">
                  <c:v>31</c:v>
                </c:pt>
                <c:pt idx="2">
                  <c:v>53</c:v>
                </c:pt>
                <c:pt idx="3">
                  <c:v>31</c:v>
                </c:pt>
                <c:pt idx="4">
                  <c:v>42</c:v>
                </c:pt>
                <c:pt idx="5">
                  <c:v>63</c:v>
                </c:pt>
                <c:pt idx="6">
                  <c:v>105</c:v>
                </c:pt>
                <c:pt idx="7">
                  <c:v>84</c:v>
                </c:pt>
                <c:pt idx="8">
                  <c:v>80</c:v>
                </c:pt>
                <c:pt idx="9">
                  <c:v>80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B6-41B0-BFA0-0409C500F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199424"/>
        <c:axId val="396203736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2"/>
                <c:order val="5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'Bonny Analysis'!$G$2</c15:sqref>
                        </c15:formulaRef>
                      </c:ext>
                    </c:extLst>
                    <c:strCache>
                      <c:ptCount val="1"/>
                      <c:pt idx="0">
                        <c:v>SB1 # of Projects</c:v>
                      </c:pt>
                    </c:strCache>
                  </c:strRef>
                </c:tx>
                <c:spPr>
                  <a:ln w="34925" cap="rnd">
                    <a:solidFill>
                      <a:schemeClr val="accent3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3"/>
                      </a:solidFill>
                      <a:round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</c:marker>
                <c:xVal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'Bonny Analysis'!$A$3:$A$12</c15:sqref>
                        </c15:formulaRef>
                      </c:ext>
                    </c:extLst>
                    <c:strCache>
                      <c:ptCount val="10"/>
                      <c:pt idx="0">
                        <c:v>2017/18</c:v>
                      </c:pt>
                      <c:pt idx="1">
                        <c:v>2018/19</c:v>
                      </c:pt>
                      <c:pt idx="2">
                        <c:v>2019/20</c:v>
                      </c:pt>
                      <c:pt idx="3">
                        <c:v>2020/21</c:v>
                      </c:pt>
                      <c:pt idx="4">
                        <c:v>2021/22</c:v>
                      </c:pt>
                      <c:pt idx="5">
                        <c:v>2022/23</c:v>
                      </c:pt>
                      <c:pt idx="6">
                        <c:v>2023/24</c:v>
                      </c:pt>
                      <c:pt idx="7">
                        <c:v>2024/25</c:v>
                      </c:pt>
                      <c:pt idx="8">
                        <c:v>2025/26</c:v>
                      </c:pt>
                      <c:pt idx="9">
                        <c:v>2026/27</c:v>
                      </c:pt>
                    </c:strCache>
                  </c:str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'Bonny Analysis'!$G$3:$G$12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</c:v>
                      </c:pt>
                      <c:pt idx="1">
                        <c:v>1</c:v>
                      </c:pt>
                      <c:pt idx="2">
                        <c:v>8</c:v>
                      </c:pt>
                      <c:pt idx="3">
                        <c:v>2</c:v>
                      </c:pt>
                      <c:pt idx="4">
                        <c:v>10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84B6-41B0-BFA0-0409C500F223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'Bonny Analysis'!$H$2</c15:sqref>
                        </c15:formulaRef>
                      </c:ext>
                    </c:extLst>
                    <c:strCache>
                      <c:ptCount val="1"/>
                      <c:pt idx="0">
                        <c:v>SB1 Competitive# of Procest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1">
                            <a:lumMod val="60000"/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lumMod val="60000"/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60000"/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1">
                          <a:lumMod val="60000"/>
                        </a:schemeClr>
                      </a:solidFill>
                      <a:round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</c:marker>
                <c:xVal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'Bonny Analysis'!$A$3:$A$12</c15:sqref>
                        </c15:formulaRef>
                      </c:ext>
                    </c:extLst>
                    <c:strCache>
                      <c:ptCount val="10"/>
                      <c:pt idx="0">
                        <c:v>2017/18</c:v>
                      </c:pt>
                      <c:pt idx="1">
                        <c:v>2018/19</c:v>
                      </c:pt>
                      <c:pt idx="2">
                        <c:v>2019/20</c:v>
                      </c:pt>
                      <c:pt idx="3">
                        <c:v>2020/21</c:v>
                      </c:pt>
                      <c:pt idx="4">
                        <c:v>2021/22</c:v>
                      </c:pt>
                      <c:pt idx="5">
                        <c:v>2022/23</c:v>
                      </c:pt>
                      <c:pt idx="6">
                        <c:v>2023/24</c:v>
                      </c:pt>
                      <c:pt idx="7">
                        <c:v>2024/25</c:v>
                      </c:pt>
                      <c:pt idx="8">
                        <c:v>2025/26</c:v>
                      </c:pt>
                      <c:pt idx="9">
                        <c:v>2026/27</c:v>
                      </c:pt>
                    </c:strCache>
                  </c:str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'Bonny Analysis'!$H$3:$H$12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</c:v>
                      </c:pt>
                      <c:pt idx="1">
                        <c:v>3</c:v>
                      </c:pt>
                      <c:pt idx="2">
                        <c:v>3</c:v>
                      </c:pt>
                      <c:pt idx="3">
                        <c:v>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84B6-41B0-BFA0-0409C500F223}"/>
                  </c:ext>
                </c:extLst>
              </c15:ser>
            </c15:filteredScatterSeries>
          </c:ext>
        </c:extLst>
      </c:scatterChart>
      <c:valAx>
        <c:axId val="39620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dirty="0">
                    <a:solidFill>
                      <a:schemeClr val="bg1"/>
                    </a:solidFill>
                  </a:rPr>
                  <a:t>Total Construction Capital Cost ($K)</a:t>
                </a:r>
              </a:p>
            </c:rich>
          </c:tx>
          <c:layout>
            <c:manualLayout>
              <c:xMode val="edge"/>
              <c:yMode val="edge"/>
              <c:x val="1.0657943755171598E-2"/>
              <c:y val="0.28188741735633577"/>
            </c:manualLayout>
          </c:layout>
          <c:overlay val="0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01384"/>
        <c:crosses val="autoZero"/>
        <c:crossBetween val="between"/>
      </c:valAx>
      <c:catAx>
        <c:axId val="39620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03344"/>
        <c:crosses val="autoZero"/>
        <c:auto val="1"/>
        <c:lblAlgn val="ctr"/>
        <c:lblOffset val="100"/>
        <c:noMultiLvlLbl val="0"/>
      </c:catAx>
      <c:valAx>
        <c:axId val="3962037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i="0" u="none" strike="noStrike" kern="1200" baseline="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Total # of Projects</a:t>
                </a:r>
              </a:p>
            </c:rich>
          </c:tx>
          <c:layout>
            <c:manualLayout>
              <c:xMode val="edge"/>
              <c:yMode val="edge"/>
              <c:x val="0.94829096057353834"/>
              <c:y val="0.44076737737242916"/>
            </c:manualLayout>
          </c:layout>
          <c:overlay val="0"/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105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199424"/>
        <c:crosses val="max"/>
        <c:crossBetween val="midCat"/>
      </c:valAx>
      <c:valAx>
        <c:axId val="396199424"/>
        <c:scaling>
          <c:orientation val="minMax"/>
        </c:scaling>
        <c:delete val="1"/>
        <c:axPos val="b"/>
        <c:majorTickMark val="out"/>
        <c:minorTickMark val="none"/>
        <c:tickLblPos val="nextTo"/>
        <c:crossAx val="396203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6.1578505589460923E-2"/>
          <c:y val="0.94148672229319363"/>
          <c:w val="0.88418746071217946"/>
          <c:h val="5.18801475474114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50260754387196E-2"/>
          <c:y val="2.1462105969148222E-2"/>
          <c:w val="0.89286560856540576"/>
          <c:h val="0.87961068246750851"/>
        </c:manualLayout>
      </c:layout>
      <c:areaChart>
        <c:grouping val="stacked"/>
        <c:varyColors val="0"/>
        <c:ser>
          <c:idx val="0"/>
          <c:order val="0"/>
          <c:tx>
            <c:strRef>
              <c:f>'Bonny Analysis_1st&amp;2ndCycles'!$B$2</c:f>
              <c:strCache>
                <c:ptCount val="1"/>
                <c:pt idx="0">
                  <c:v>SHOPP Only (Pre-SB1)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2.60416666666666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9D-4745-881B-E78ED04F85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7083333333333334E-2"/>
                  <c:y val="-5.5555555555556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59D-4745-881B-E78ED04F85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'Bonny Analysis_1st&amp;2ndCycles'!$A$3:$A$12</c:f>
              <c:strCache>
                <c:ptCount val="10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  <c:pt idx="5">
                  <c:v>2022/23</c:v>
                </c:pt>
                <c:pt idx="6">
                  <c:v>2023/24</c:v>
                </c:pt>
                <c:pt idx="7">
                  <c:v>2024/25</c:v>
                </c:pt>
                <c:pt idx="8">
                  <c:v>2025/26</c:v>
                </c:pt>
                <c:pt idx="9">
                  <c:v>2026/27</c:v>
                </c:pt>
              </c:strCache>
            </c:strRef>
          </c:cat>
          <c:val>
            <c:numRef>
              <c:f>'Bonny Analysis_1st&amp;2ndCycles'!$B$3:$B$12</c:f>
              <c:numCache>
                <c:formatCode>"$"#,##0</c:formatCode>
                <c:ptCount val="10"/>
                <c:pt idx="0">
                  <c:v>342833</c:v>
                </c:pt>
                <c:pt idx="1">
                  <c:v>273066</c:v>
                </c:pt>
                <c:pt idx="2">
                  <c:v>482729</c:v>
                </c:pt>
                <c:pt idx="3">
                  <c:v>208692</c:v>
                </c:pt>
                <c:pt idx="4">
                  <c:v>379662</c:v>
                </c:pt>
                <c:pt idx="5">
                  <c:v>300000</c:v>
                </c:pt>
                <c:pt idx="6">
                  <c:v>300000</c:v>
                </c:pt>
                <c:pt idx="7">
                  <c:v>300000</c:v>
                </c:pt>
                <c:pt idx="8">
                  <c:v>300000</c:v>
                </c:pt>
                <c:pt idx="9">
                  <c:v>300000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CA-4AE2-94BD-C253ADC4F381}"/>
            </c:ext>
          </c:extLst>
        </c:ser>
        <c:ser>
          <c:idx val="1"/>
          <c:order val="1"/>
          <c:tx>
            <c:strRef>
              <c:f>'Bonny Analysis_1st&amp;2ndCycles'!$C$2</c:f>
              <c:strCache>
                <c:ptCount val="1"/>
                <c:pt idx="0">
                  <c:v>SB1 Only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2.3211778215223099E-2"/>
                  <c:y val="-2.2835958005249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046916010498686E-2"/>
                  <c:y val="-5.5518664333624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9621062992129808E-4"/>
                  <c:y val="5.14202391367738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596220262941441E-2"/>
                  <c:y val="1.1049014671351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334153543307091E-3"/>
                  <c:y val="-1.2191309419655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2288141323953048E-3"/>
                  <c:y val="-1.4496356308821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332187535088132E-4"/>
                  <c:y val="-1.2225161995595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4653802374744416E-4"/>
                  <c:y val="-6.3178018240677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7332187535088132E-4"/>
                  <c:y val="1.7230522241057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6854646371884412E-3"/>
                  <c:y val="-2.3630919374514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ACA-4AE2-94BD-C253ADC4F3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'Bonny Analysis_1st&amp;2ndCycles'!$A$3:$A$12</c:f>
              <c:strCache>
                <c:ptCount val="10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  <c:pt idx="5">
                  <c:v>2022/23</c:v>
                </c:pt>
                <c:pt idx="6">
                  <c:v>2023/24</c:v>
                </c:pt>
                <c:pt idx="7">
                  <c:v>2024/25</c:v>
                </c:pt>
                <c:pt idx="8">
                  <c:v>2025/26</c:v>
                </c:pt>
                <c:pt idx="9">
                  <c:v>2026/27</c:v>
                </c:pt>
              </c:strCache>
            </c:strRef>
          </c:cat>
          <c:val>
            <c:numRef>
              <c:f>'Bonny Analysis_1st&amp;2ndCycles'!$C$3:$C$12</c:f>
              <c:numCache>
                <c:formatCode>"$"#,##0</c:formatCode>
                <c:ptCount val="10"/>
                <c:pt idx="0">
                  <c:v>13281</c:v>
                </c:pt>
                <c:pt idx="1">
                  <c:v>28300</c:v>
                </c:pt>
                <c:pt idx="2">
                  <c:v>181861</c:v>
                </c:pt>
                <c:pt idx="3">
                  <c:v>14521</c:v>
                </c:pt>
                <c:pt idx="4">
                  <c:v>155429</c:v>
                </c:pt>
                <c:pt idx="5">
                  <c:v>119978</c:v>
                </c:pt>
                <c:pt idx="6">
                  <c:v>458186</c:v>
                </c:pt>
                <c:pt idx="7">
                  <c:v>404459</c:v>
                </c:pt>
                <c:pt idx="8">
                  <c:v>461505</c:v>
                </c:pt>
                <c:pt idx="9">
                  <c:v>680486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CA-4AE2-94BD-C253ADC4F381}"/>
            </c:ext>
          </c:extLst>
        </c:ser>
        <c:ser>
          <c:idx val="3"/>
          <c:order val="2"/>
          <c:tx>
            <c:strRef>
              <c:f>'Bonny Analysis_1st&amp;2ndCycles'!$D$2</c:f>
              <c:strCache>
                <c:ptCount val="1"/>
                <c:pt idx="0">
                  <c:v>SB1 Competitive Program Projects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2.6041666666666647E-2"/>
                  <c:y val="-1.851851851851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9D-4745-881B-E78ED04F85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84B6-41B0-BFA0-0409C500F22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84B6-41B0-BFA0-0409C500F22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84B6-41B0-BFA0-0409C500F22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84B6-41B0-BFA0-0409C500F22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2-84B6-41B0-BFA0-0409C500F22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84B6-41B0-BFA0-0409C500F2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'Bonny Analysis_1st&amp;2ndCycles'!$A$3:$A$12</c:f>
              <c:strCache>
                <c:ptCount val="10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  <c:pt idx="5">
                  <c:v>2022/23</c:v>
                </c:pt>
                <c:pt idx="6">
                  <c:v>2023/24</c:v>
                </c:pt>
                <c:pt idx="7">
                  <c:v>2024/25</c:v>
                </c:pt>
                <c:pt idx="8">
                  <c:v>2025/26</c:v>
                </c:pt>
                <c:pt idx="9">
                  <c:v>2026/27</c:v>
                </c:pt>
              </c:strCache>
            </c:strRef>
          </c:cat>
          <c:val>
            <c:numRef>
              <c:f>'Bonny Analysis_1st&amp;2ndCycles'!$D$3:$D$12</c:f>
              <c:numCache>
                <c:formatCode>"$"#,##0</c:formatCode>
                <c:ptCount val="10"/>
                <c:pt idx="0">
                  <c:v>131000</c:v>
                </c:pt>
                <c:pt idx="1">
                  <c:v>539000</c:v>
                </c:pt>
                <c:pt idx="2">
                  <c:v>78800</c:v>
                </c:pt>
                <c:pt idx="3">
                  <c:v>356140</c:v>
                </c:pt>
                <c:pt idx="4">
                  <c:v>85000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B6-41B0-BFA0-0409C500F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951456"/>
        <c:axId val="393951064"/>
      </c:areaChart>
      <c:scatterChart>
        <c:scatterStyle val="lineMarker"/>
        <c:varyColors val="0"/>
        <c:ser>
          <c:idx val="4"/>
          <c:order val="3"/>
          <c:tx>
            <c:strRef>
              <c:f>'Bonny Analysis_1st&amp;2ndCycles'!$E$2</c:f>
              <c:strCache>
                <c:ptCount val="1"/>
                <c:pt idx="0">
                  <c:v>SB1+SHOPP+Competitive Projects</c:v>
                </c:pt>
              </c:strCache>
            </c:strRef>
          </c:tx>
          <c:spPr>
            <a:ln w="34925" cap="rnd">
              <a:solidFill>
                <a:srgbClr val="00206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5.1840749898258667E-2"/>
                  <c:y val="-7.2298901603364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B-84B6-41B0-BFA0-0409C500F2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852205174484869E-2"/>
                  <c:y val="-3.8920574694190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84B6-41B0-BFA0-0409C500F2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203166010498688E-2"/>
                  <c:y val="-5.2038997159946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59D-4745-881B-E78ED04F85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683629295113832E-2"/>
                  <c:y val="-3.61390474517596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A-84B6-41B0-BFA0-0409C500F2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118684383202176E-2"/>
                  <c:y val="-8.3144522192696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8-84B6-41B0-BFA0-0409C500F2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5490971147261222E-2"/>
                  <c:y val="-4.448362917905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C-84B6-41B0-BFA0-0409C500F2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8222276902887136E-2"/>
                  <c:y val="-4.5827717946793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84B6-41B0-BFA0-0409C500F2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'Bonny Analysis_1st&amp;2ndCycles'!$A$3:$A$12</c:f>
              <c:strCache>
                <c:ptCount val="10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  <c:pt idx="5">
                  <c:v>2022/23</c:v>
                </c:pt>
                <c:pt idx="6">
                  <c:v>2023/24</c:v>
                </c:pt>
                <c:pt idx="7">
                  <c:v>2024/25</c:v>
                </c:pt>
                <c:pt idx="8">
                  <c:v>2025/26</c:v>
                </c:pt>
                <c:pt idx="9">
                  <c:v>2026/27</c:v>
                </c:pt>
              </c:strCache>
            </c:strRef>
          </c:xVal>
          <c:yVal>
            <c:numRef>
              <c:f>'Bonny Analysis_1st&amp;2ndCycles'!$E$3:$E$12</c:f>
              <c:numCache>
                <c:formatCode>"$"#,##0</c:formatCode>
                <c:ptCount val="10"/>
                <c:pt idx="0">
                  <c:v>487114</c:v>
                </c:pt>
                <c:pt idx="1">
                  <c:v>840366</c:v>
                </c:pt>
                <c:pt idx="2">
                  <c:v>743390</c:v>
                </c:pt>
                <c:pt idx="3">
                  <c:v>579353</c:v>
                </c:pt>
                <c:pt idx="4">
                  <c:v>620091</c:v>
                </c:pt>
                <c:pt idx="5">
                  <c:v>419978</c:v>
                </c:pt>
                <c:pt idx="6">
                  <c:v>758186</c:v>
                </c:pt>
                <c:pt idx="7">
                  <c:v>704459</c:v>
                </c:pt>
                <c:pt idx="8">
                  <c:v>761505</c:v>
                </c:pt>
                <c:pt idx="9">
                  <c:v>980486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4B6-41B0-BFA0-0409C500F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951456"/>
        <c:axId val="393951064"/>
      </c:scatterChart>
      <c:scatterChart>
        <c:scatterStyle val="lineMarker"/>
        <c:varyColors val="0"/>
        <c:ser>
          <c:idx val="5"/>
          <c:order val="4"/>
          <c:tx>
            <c:strRef>
              <c:f>'Bonny Analysis_1st&amp;2ndCycles'!$F$2</c:f>
              <c:strCache>
                <c:ptCount val="1"/>
                <c:pt idx="0">
                  <c:v>Total # of Projects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6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1.2257526707871398E-2"/>
                  <c:y val="-9.7332646785244462E-2"/>
                </c:manualLayout>
              </c:layout>
              <c:tx>
                <c:rich>
                  <a:bodyPr/>
                  <a:lstStyle/>
                  <a:p>
                    <a:fld id="{DDC94846-19F1-42A3-91FC-390800EA7F64}" type="VALUE">
                      <a:rPr lang="en-US" i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0E0-4C88-999B-241901BFF12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9.5927657480314957E-3"/>
                  <c:y val="-4.2609215514727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E0-4C88-999B-241901BFF1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E-3"/>
                  <c:y val="1.3852435112209731E-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9D-4745-881B-E78ED04F85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812392649049533E-3"/>
                  <c:y val="-2.2231411239604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E0-4C88-999B-241901BFF1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5833333333333332E-4"/>
                  <c:y val="-1.66528142315544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9D-4745-881B-E78ED04F85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4651392965031711E-4"/>
                  <c:y val="-4.4483629179053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0E0-4C88-999B-241901BFF1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'Bonny Analysis_1st&amp;2ndCycles'!$A$3:$A$12</c:f>
              <c:strCache>
                <c:ptCount val="10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  <c:pt idx="5">
                  <c:v>2022/23</c:v>
                </c:pt>
                <c:pt idx="6">
                  <c:v>2023/24</c:v>
                </c:pt>
                <c:pt idx="7">
                  <c:v>2024/25</c:v>
                </c:pt>
                <c:pt idx="8">
                  <c:v>2025/26</c:v>
                </c:pt>
                <c:pt idx="9">
                  <c:v>2026/27</c:v>
                </c:pt>
              </c:strCache>
            </c:strRef>
          </c:xVal>
          <c:yVal>
            <c:numRef>
              <c:f>'Bonny Analysis_1st&amp;2ndCycles'!$F$3:$F$12</c:f>
              <c:numCache>
                <c:formatCode>0</c:formatCode>
                <c:ptCount val="10"/>
                <c:pt idx="0">
                  <c:v>62</c:v>
                </c:pt>
                <c:pt idx="1">
                  <c:v>31</c:v>
                </c:pt>
                <c:pt idx="2">
                  <c:v>53</c:v>
                </c:pt>
                <c:pt idx="3">
                  <c:v>31</c:v>
                </c:pt>
                <c:pt idx="4">
                  <c:v>42</c:v>
                </c:pt>
                <c:pt idx="5">
                  <c:v>63</c:v>
                </c:pt>
                <c:pt idx="6">
                  <c:v>105</c:v>
                </c:pt>
                <c:pt idx="7">
                  <c:v>84</c:v>
                </c:pt>
                <c:pt idx="8">
                  <c:v>80</c:v>
                </c:pt>
                <c:pt idx="9">
                  <c:v>80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B6-41B0-BFA0-0409C500F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953808"/>
        <c:axId val="393951848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2"/>
                <c:order val="5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'Bonny Analysis_1st&amp;2ndCycles'!$G$2</c15:sqref>
                        </c15:formulaRef>
                      </c:ext>
                    </c:extLst>
                    <c:strCache>
                      <c:ptCount val="1"/>
                      <c:pt idx="0">
                        <c:v>SB1 # of Projects</c:v>
                      </c:pt>
                    </c:strCache>
                  </c:strRef>
                </c:tx>
                <c:spPr>
                  <a:ln w="34925" cap="rnd">
                    <a:solidFill>
                      <a:schemeClr val="accent3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3"/>
                      </a:solidFill>
                      <a:round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</c:marker>
                <c:xVal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'Bonny Analysis_1st&amp;2ndCycles'!$A$3:$A$12</c15:sqref>
                        </c15:formulaRef>
                      </c:ext>
                    </c:extLst>
                    <c:strCache>
                      <c:ptCount val="10"/>
                      <c:pt idx="0">
                        <c:v>2017/18</c:v>
                      </c:pt>
                      <c:pt idx="1">
                        <c:v>2018/19</c:v>
                      </c:pt>
                      <c:pt idx="2">
                        <c:v>2019/20</c:v>
                      </c:pt>
                      <c:pt idx="3">
                        <c:v>2020/21</c:v>
                      </c:pt>
                      <c:pt idx="4">
                        <c:v>2021/22</c:v>
                      </c:pt>
                      <c:pt idx="5">
                        <c:v>2022/23</c:v>
                      </c:pt>
                      <c:pt idx="6">
                        <c:v>2023/24</c:v>
                      </c:pt>
                      <c:pt idx="7">
                        <c:v>2024/25</c:v>
                      </c:pt>
                      <c:pt idx="8">
                        <c:v>2025/26</c:v>
                      </c:pt>
                      <c:pt idx="9">
                        <c:v>2026/27</c:v>
                      </c:pt>
                    </c:strCache>
                  </c:str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'Bonny Analysis_1st&amp;2ndCycles'!$G$3:$G$12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</c:v>
                      </c:pt>
                      <c:pt idx="1">
                        <c:v>1</c:v>
                      </c:pt>
                      <c:pt idx="2">
                        <c:v>8</c:v>
                      </c:pt>
                      <c:pt idx="3">
                        <c:v>2</c:v>
                      </c:pt>
                      <c:pt idx="4">
                        <c:v>10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84B6-41B0-BFA0-0409C500F223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'Bonny Analysis_1st&amp;2ndCycles'!$H$2</c15:sqref>
                        </c15:formulaRef>
                      </c:ext>
                    </c:extLst>
                    <c:strCache>
                      <c:ptCount val="1"/>
                      <c:pt idx="0">
                        <c:v>SB1 Competitive# of Procest</c:v>
                      </c:pt>
                    </c:strCache>
                  </c:strRef>
                </c:tx>
                <c:spPr>
                  <a:ln w="3492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1">
                            <a:lumMod val="60000"/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lumMod val="60000"/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60000"/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1">
                          <a:lumMod val="60000"/>
                        </a:schemeClr>
                      </a:solidFill>
                      <a:round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</c:marker>
                <c:xVal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'Bonny Analysis_1st&amp;2ndCycles'!$A$3:$A$12</c15:sqref>
                        </c15:formulaRef>
                      </c:ext>
                    </c:extLst>
                    <c:strCache>
                      <c:ptCount val="10"/>
                      <c:pt idx="0">
                        <c:v>2017/18</c:v>
                      </c:pt>
                      <c:pt idx="1">
                        <c:v>2018/19</c:v>
                      </c:pt>
                      <c:pt idx="2">
                        <c:v>2019/20</c:v>
                      </c:pt>
                      <c:pt idx="3">
                        <c:v>2020/21</c:v>
                      </c:pt>
                      <c:pt idx="4">
                        <c:v>2021/22</c:v>
                      </c:pt>
                      <c:pt idx="5">
                        <c:v>2022/23</c:v>
                      </c:pt>
                      <c:pt idx="6">
                        <c:v>2023/24</c:v>
                      </c:pt>
                      <c:pt idx="7">
                        <c:v>2024/25</c:v>
                      </c:pt>
                      <c:pt idx="8">
                        <c:v>2025/26</c:v>
                      </c:pt>
                      <c:pt idx="9">
                        <c:v>2026/27</c:v>
                      </c:pt>
                    </c:strCache>
                  </c:str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'Bonny Analysis_1st&amp;2ndCycles'!$H$3:$H$12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</c:v>
                      </c:pt>
                      <c:pt idx="1">
                        <c:v>3</c:v>
                      </c:pt>
                      <c:pt idx="2">
                        <c:v>3</c:v>
                      </c:pt>
                      <c:pt idx="3">
                        <c:v>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84B6-41B0-BFA0-0409C500F223}"/>
                  </c:ext>
                </c:extLst>
              </c15:ser>
            </c15:filteredScatterSeries>
          </c:ext>
        </c:extLst>
      </c:scatterChart>
      <c:valAx>
        <c:axId val="39395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dirty="0">
                    <a:solidFill>
                      <a:schemeClr val="bg1"/>
                    </a:solidFill>
                  </a:rPr>
                  <a:t>Total Construction Capital Cost ($K)</a:t>
                </a:r>
              </a:p>
            </c:rich>
          </c:tx>
          <c:layout>
            <c:manualLayout>
              <c:xMode val="edge"/>
              <c:yMode val="edge"/>
              <c:x val="8.5746391076115484E-3"/>
              <c:y val="0.33559113444152816"/>
            </c:manualLayout>
          </c:layout>
          <c:overlay val="0"/>
          <c:spPr>
            <a:solidFill>
              <a:schemeClr val="tx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951456"/>
        <c:crosses val="autoZero"/>
        <c:crossBetween val="between"/>
      </c:valAx>
      <c:catAx>
        <c:axId val="39395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951064"/>
        <c:crosses val="autoZero"/>
        <c:auto val="1"/>
        <c:lblAlgn val="ctr"/>
        <c:lblOffset val="100"/>
        <c:noMultiLvlLbl val="0"/>
      </c:catAx>
      <c:valAx>
        <c:axId val="3939518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i="0" u="none" strike="noStrike" kern="1200" baseline="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Total # of Projects</a:t>
                </a:r>
              </a:p>
            </c:rich>
          </c:tx>
          <c:layout>
            <c:manualLayout>
              <c:xMode val="edge"/>
              <c:yMode val="edge"/>
              <c:x val="0.94829096057353834"/>
              <c:y val="0.44076737737242916"/>
            </c:manualLayout>
          </c:layout>
          <c:overlay val="0"/>
          <c:spPr>
            <a:solidFill>
              <a:schemeClr val="tx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105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953808"/>
        <c:crosses val="max"/>
        <c:crossBetween val="midCat"/>
      </c:valAx>
      <c:valAx>
        <c:axId val="393953808"/>
        <c:scaling>
          <c:orientation val="minMax"/>
        </c:scaling>
        <c:delete val="1"/>
        <c:axPos val="b"/>
        <c:majorTickMark val="out"/>
        <c:minorTickMark val="none"/>
        <c:tickLblPos val="nextTo"/>
        <c:crossAx val="393951848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6.4889189632545932E-2"/>
          <c:y val="0.94817585301837271"/>
          <c:w val="0.88734473425196847"/>
          <c:h val="4.22701281015153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70583" cy="482027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3" y="2"/>
            <a:ext cx="3170583" cy="482027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r">
              <a:defRPr sz="1200"/>
            </a:lvl1pPr>
          </a:lstStyle>
          <a:p>
            <a:fld id="{60902113-089E-4CB1-AA80-88FA3D18ECBC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7" tIns="47418" rIns="94837" bIns="474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4" y="4620250"/>
            <a:ext cx="5850835" cy="3780800"/>
          </a:xfrm>
          <a:prstGeom prst="rect">
            <a:avLst/>
          </a:prstGeom>
        </p:spPr>
        <p:txBody>
          <a:bodyPr vert="horz" lIns="94837" tIns="47418" rIns="94837" bIns="474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4"/>
            <a:ext cx="3170583" cy="482027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3" y="9119174"/>
            <a:ext cx="3170583" cy="482027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r">
              <a:defRPr sz="1200"/>
            </a:lvl1pPr>
          </a:lstStyle>
          <a:p>
            <a:fld id="{B2E1475B-AA3C-4BD2-80AA-2D1692B2AB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9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EAB18-DF2A-4F9A-B25F-CEA779D00EF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59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68426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3905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94832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8774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 typeface="Arial" panose="020B0604020202020204" pitchFamily="34" charset="0"/>
              <a:buChar char="•"/>
            </a:pPr>
            <a:r>
              <a:rPr lang="en-US" sz="1000" dirty="0"/>
              <a:t>SHOPP projects are limited to capital improvements relative to the maintenance, safety, operation, and rehabilitation of state highways and bridges which do not add a new traffic lane to the system.</a:t>
            </a:r>
          </a:p>
          <a:p>
            <a:pPr marL="177845" indent="-177845">
              <a:buFont typeface="Arial" panose="020B0604020202020204" pitchFamily="34" charset="0"/>
              <a:buChar char="•"/>
            </a:pPr>
            <a:r>
              <a:rPr lang="en-US" sz="1000" dirty="0"/>
              <a:t>SHOPP:  $2.5B/yr statewide, SB1 adds about $1.9B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475B-AA3C-4BD2-80AA-2D1692B2AB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2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 typeface="Arial" panose="020B0604020202020204" pitchFamily="34" charset="0"/>
              <a:buChar char="•"/>
            </a:pPr>
            <a:r>
              <a:rPr lang="en-US" sz="1000" dirty="0"/>
              <a:t>SHOPP projects are limited to capital improvements relative to the maintenance, safety, operation, and rehabilitation of state highways and bridges which do not add a new traffic lane to the system.</a:t>
            </a:r>
          </a:p>
          <a:p>
            <a:pPr marL="177845" indent="-177845">
              <a:buFont typeface="Arial" panose="020B0604020202020204" pitchFamily="34" charset="0"/>
              <a:buChar char="•"/>
            </a:pPr>
            <a:r>
              <a:rPr lang="en-US" sz="1000" dirty="0"/>
              <a:t>SHOPP:  $2.5B/yr statewide, SB1 adds about $1.9B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475B-AA3C-4BD2-80AA-2D1692B2AB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1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475B-AA3C-4BD2-80AA-2D1692B2AB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92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77243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5261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64360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99559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1110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CC2FB9-69D1-414C-B26E-6FB9E70DE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1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CC2FB9-69D1-414C-B26E-6FB9E70DE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1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CC2FB9-69D1-414C-B26E-6FB9E70DE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0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CC2FB9-69D1-414C-B26E-6FB9E70DE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4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CC2FB9-69D1-414C-B26E-6FB9E70DE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9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CC2FB9-69D1-414C-B26E-6FB9E70DE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1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CC2FB9-69D1-414C-B26E-6FB9E70DE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4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CC2FB9-69D1-414C-B26E-6FB9E70DE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9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CC2FB9-69D1-414C-B26E-6FB9E70DE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1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CC2FB9-69D1-414C-B26E-6FB9E70DE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442906"/>
          </a:xfrm>
          <a:prstGeom prst="rect">
            <a:avLst/>
          </a:prstGeom>
          <a:solidFill>
            <a:srgbClr val="4B4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4" y="-6258"/>
            <a:ext cx="2053548" cy="2053548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2044784" y="143995"/>
            <a:ext cx="10138452" cy="115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SB1</a:t>
            </a: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</a:rPr>
              <a:t> PARTNERSHIP FORUM - REBUILDING CALIFORNIA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FF"/>
                </a:solidFill>
                <a:latin typeface="Arial" panose="020B0604020202020204" pitchFamily="34" charset="0"/>
              </a:rPr>
              <a:t>CALTRANS DISTRICT 4</a:t>
            </a:r>
            <a:endParaRPr lang="en-US" altLang="en-US" sz="3600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1" t="36818" r="21952" b="34220"/>
          <a:stretch/>
        </p:blipFill>
        <p:spPr>
          <a:xfrm>
            <a:off x="10561593" y="5964573"/>
            <a:ext cx="1479827" cy="8011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49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3" y="0"/>
            <a:ext cx="12192000" cy="2059709"/>
          </a:xfrm>
          <a:prstGeom prst="rect">
            <a:avLst/>
          </a:prstGeom>
          <a:solidFill>
            <a:srgbClr val="4B4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26" y="459965"/>
            <a:ext cx="2053548" cy="2053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5" y="5279483"/>
            <a:ext cx="1118158" cy="8559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5429" y="4666727"/>
            <a:ext cx="11347268" cy="949464"/>
          </a:xfrm>
        </p:spPr>
        <p:txBody>
          <a:bodyPr>
            <a:noAutofit/>
          </a:bodyPr>
          <a:lstStyle/>
          <a:p>
            <a:pPr algn="r"/>
            <a:r>
              <a:rPr lang="en-US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Dan McElhinney, Caltrans</a:t>
            </a:r>
            <a:br>
              <a:rPr lang="en-US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37 Policy Group Meeting</a:t>
            </a:r>
            <a:br>
              <a:rPr lang="en-US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March 1</a:t>
            </a:r>
            <a:r>
              <a:rPr lang="en-US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2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5429" y="3321017"/>
            <a:ext cx="11134640" cy="1118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500" b="1" dirty="0" smtClean="0">
                <a:solidFill>
                  <a:srgbClr val="CA4D52"/>
                </a:solidFill>
                <a:latin typeface="Myriad Pro Cond" panose="020B0506030403020204" pitchFamily="34" charset="0"/>
              </a:rPr>
              <a:t>SHOPP Program Update and</a:t>
            </a:r>
          </a:p>
          <a:p>
            <a:r>
              <a:rPr lang="en-US" sz="7500" b="1" dirty="0" smtClean="0">
                <a:solidFill>
                  <a:srgbClr val="CA4D52"/>
                </a:solidFill>
                <a:latin typeface="Myriad Pro Cond" panose="020B0506030403020204" pitchFamily="34" charset="0"/>
              </a:rPr>
              <a:t>Route 37/121 Signing/Striping</a:t>
            </a:r>
            <a:endParaRPr lang="en-US" sz="7500" b="1" dirty="0">
              <a:solidFill>
                <a:srgbClr val="CA4D52"/>
              </a:solidFill>
              <a:latin typeface="Myriad Pro Cond" panose="020B0506030403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8680" y="2642987"/>
            <a:ext cx="11134640" cy="12371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1C44789-4663-44DC-B096-BD7AE3DF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2FB9-69D1-414C-B26E-6FB9E70DE0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83808"/>
              </p:ext>
            </p:extLst>
          </p:nvPr>
        </p:nvGraphicFramePr>
        <p:xfrm>
          <a:off x="1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69988" y="1470923"/>
            <a:ext cx="8398013" cy="5152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40000"/>
              </a:lnSpc>
              <a:buNone/>
              <a:tabLst>
                <a:tab pos="1771650" algn="l"/>
              </a:tabLst>
            </a:pPr>
            <a:endParaRPr lang="en-US" altLang="en-US" sz="1800" b="0" kern="0" dirty="0"/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  <a:tabLst>
                <a:tab pos="1771650" algn="l"/>
              </a:tabLst>
            </a:pPr>
            <a:endParaRPr lang="en-US" altLang="en-US" sz="2000" kern="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5613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buSzPct val="80000"/>
              <a:tabLst>
                <a:tab pos="1771650" algn="l"/>
              </a:tabLst>
            </a:pPr>
            <a:r>
              <a:rPr lang="en-US" altLang="en-US" sz="2400" b="1" dirty="0">
                <a:solidFill>
                  <a:srgbClr val="C00000"/>
                </a:solidFill>
              </a:rPr>
              <a:t>District 4 - 10-Year SHOPP Investment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A9D2FCD-4AC9-4287-BF94-047C876A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50" y="6375805"/>
            <a:ext cx="2743200" cy="365125"/>
          </a:xfrm>
        </p:spPr>
        <p:txBody>
          <a:bodyPr/>
          <a:lstStyle/>
          <a:p>
            <a:fld id="{94CC2FB9-69D1-414C-B26E-6FB9E70DE0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4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69988" y="1470923"/>
            <a:ext cx="8398013" cy="5152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40000"/>
              </a:lnSpc>
              <a:buNone/>
              <a:tabLst>
                <a:tab pos="1771650" algn="l"/>
              </a:tabLst>
            </a:pPr>
            <a:endParaRPr lang="en-US" altLang="en-US" sz="1800" b="0" kern="0" dirty="0"/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  <a:tabLst>
                <a:tab pos="1771650" algn="l"/>
              </a:tabLst>
            </a:pPr>
            <a:endParaRPr lang="en-US" altLang="en-US" sz="2000" kern="0" dirty="0"/>
          </a:p>
        </p:txBody>
      </p:sp>
      <p:sp>
        <p:nvSpPr>
          <p:cNvPr id="3" name="Rectangle 2"/>
          <p:cNvSpPr/>
          <p:nvPr/>
        </p:nvSpPr>
        <p:spPr>
          <a:xfrm>
            <a:off x="3331234" y="1565252"/>
            <a:ext cx="529971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buSzPct val="80000"/>
              <a:tabLst>
                <a:tab pos="1771650" algn="l"/>
              </a:tabLst>
            </a:pPr>
            <a:r>
              <a:rPr lang="en-US" altLang="en-US" sz="2400" b="1" dirty="0">
                <a:solidFill>
                  <a:srgbClr val="C00000"/>
                </a:solidFill>
              </a:rPr>
              <a:t>District 4 - 10-Year SHOPP Investment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40080" y="2268978"/>
          <a:ext cx="3589020" cy="4015536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9019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46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23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54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Total Number of Projects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Construction Capital Cost (million)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2017/18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356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4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2018/19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301 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2019/20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665 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4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2020/21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223 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4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2021/22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42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535 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4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2022/23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4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2023/24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758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4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2024/25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704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47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2025/26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762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9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2026/27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980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9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622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$5,701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324369"/>
              </p:ext>
            </p:extLst>
          </p:nvPr>
        </p:nvGraphicFramePr>
        <p:xfrm>
          <a:off x="8237221" y="2821581"/>
          <a:ext cx="3086100" cy="2879849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0344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85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3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58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D-4 SHOPP 10-Year Plan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5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Assets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Number of Projects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Construction Capital Cost (million)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Bridge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Pavement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2,503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1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Drainage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1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1,357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6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Others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1,374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6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$5,701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347069"/>
              </p:ext>
            </p:extLst>
          </p:nvPr>
        </p:nvGraphicFramePr>
        <p:xfrm>
          <a:off x="4697731" y="2268978"/>
          <a:ext cx="3070859" cy="4017528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7947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42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19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29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D-4 SHOPP 10-Year Plan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87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County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Number</a:t>
                      </a:r>
                      <a:r>
                        <a:rPr lang="en-US" sz="1400" b="1" u="none" strike="noStrike" baseline="0" dirty="0">
                          <a:effectLst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</a:rPr>
                        <a:t>of Projects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Construction Capital Cost (million)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1,493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2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MRN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2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SCL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2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2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7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$5,701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B0A49C-6C3D-4FA7-80FD-A6FB0DC19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2FB9-69D1-414C-B26E-6FB9E70DE0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06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80260" y="1582049"/>
            <a:ext cx="735251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buSzPct val="80000"/>
              <a:tabLst>
                <a:tab pos="1771650" algn="l"/>
              </a:tabLst>
            </a:pPr>
            <a:r>
              <a:rPr lang="en-US" altLang="en-US" sz="2400" b="1" dirty="0">
                <a:solidFill>
                  <a:srgbClr val="C00000"/>
                </a:solidFill>
              </a:rPr>
              <a:t>District 4 - Draft 2018 SHOPP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159259"/>
              </p:ext>
            </p:extLst>
          </p:nvPr>
        </p:nvGraphicFramePr>
        <p:xfrm>
          <a:off x="2080260" y="2406078"/>
          <a:ext cx="3257550" cy="3950272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8934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24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16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8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D-4 2018 SHOPP Summary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45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County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Number of Projects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Construction Capital Cost (million)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MRN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8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2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SCL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2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8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8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2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2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$1,720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306278"/>
              </p:ext>
            </p:extLst>
          </p:nvPr>
        </p:nvGraphicFramePr>
        <p:xfrm>
          <a:off x="6342088" y="2509583"/>
          <a:ext cx="3090682" cy="3743262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0785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28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9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62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D-4 Draft 2018 SHOPP Summary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1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Assets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Number of Projects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Construction Capital Cost (million)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Bridge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Drainage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Pavement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9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Others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9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$1,720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AB638D3-3219-4BF7-B143-E1A71DA9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0517" y="6356350"/>
            <a:ext cx="2743200" cy="365125"/>
          </a:xfrm>
        </p:spPr>
        <p:txBody>
          <a:bodyPr/>
          <a:lstStyle/>
          <a:p>
            <a:fld id="{94CC2FB9-69D1-414C-B26E-6FB9E70DE0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69988" y="1470923"/>
            <a:ext cx="8398013" cy="5152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40000"/>
              </a:lnSpc>
              <a:buNone/>
              <a:tabLst>
                <a:tab pos="1771650" algn="l"/>
              </a:tabLst>
            </a:pPr>
            <a:endParaRPr lang="en-US" altLang="en-US" sz="1800" b="0" kern="0" dirty="0"/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  <a:tabLst>
                <a:tab pos="1771650" algn="l"/>
              </a:tabLst>
            </a:pPr>
            <a:endParaRPr lang="en-US" altLang="en-US" sz="2000" kern="0" dirty="0"/>
          </a:p>
        </p:txBody>
      </p:sp>
      <p:sp>
        <p:nvSpPr>
          <p:cNvPr id="3" name="Rectangle 2"/>
          <p:cNvSpPr/>
          <p:nvPr/>
        </p:nvSpPr>
        <p:spPr>
          <a:xfrm>
            <a:off x="2169995" y="1470923"/>
            <a:ext cx="979909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buSzPct val="80000"/>
              <a:tabLst>
                <a:tab pos="1771650" algn="l"/>
              </a:tabLst>
            </a:pPr>
            <a:r>
              <a:rPr lang="en-US" altLang="en-US" sz="2400" b="1" dirty="0">
                <a:solidFill>
                  <a:srgbClr val="C00000"/>
                </a:solidFill>
              </a:rPr>
              <a:t>District 4 - Candidates for SB1 Congested &amp; Trade Corridors Programs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557473"/>
              </p:ext>
            </p:extLst>
          </p:nvPr>
        </p:nvGraphicFramePr>
        <p:xfrm>
          <a:off x="1428751" y="2143230"/>
          <a:ext cx="8966532" cy="4458618"/>
        </p:xfrm>
        <a:graphic>
          <a:graphicData uri="http://schemas.openxmlformats.org/drawingml/2006/table">
            <a:tbl>
              <a:tblPr/>
              <a:tblGrid>
                <a:gridCol w="295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0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32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17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39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002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30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884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65925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6027" marR="6027" marT="602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Route</a:t>
                      </a:r>
                    </a:p>
                  </a:txBody>
                  <a:tcPr marL="6027" marR="6027" marT="602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PM</a:t>
                      </a:r>
                    </a:p>
                  </a:txBody>
                  <a:tcPr marL="6027" marR="6027" marT="602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Name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Capital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($1000)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3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R10.4 / 30.2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 80 Express Lanes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new express lanes and convert existing HOV lanes to express lanes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from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Top Road to Air Base Parkway 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17/18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$131,000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1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 / 7.1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Marin Sonoma Narrows HOV 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1 HOV lane in each direction from the SR 116 interchange to north of Corona Road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18/19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$75,900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9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SCL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 / 21.8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 / 52.6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SM/SCL 101 Managed Lane Project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Mateo &amp; Santa Clara Counties: Managed lanes from near SR 237 to north of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I-380.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18/19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$416,000      $47,100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9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MRN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 / 27.0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Marin Sonoma Narrows HOV 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HOV lane:  northbound from 1.8 mile north of Atherton Avenue to 0.6 mile south of the  Marin/Sonoma County line and southbound from 0.6 mile south of the Marin/Sonoma County line to the Franklin Avenue Overhead 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19/20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$78,800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5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 / 13.5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80/680/12 ICP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Packages 2A, 2B and 3:  provide new connector from eastbound SR-12 to eastbound I-80, new connector from westbound I-80 to southbound I-680 and improve connections to the Red Top Road interchange.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19/20   20/21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      $85,000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9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/ 15.7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I-80 WB Cordelia Truck Scales Relocation Project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existing truck scales on WB  I-80 at Cordelia with new facility at 0.7 miles east of existing location,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add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braided off-ramp connection, new entrance ramp connection to WB I-80 and direct access from westbound SR-12.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19/20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$115,500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9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680/84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10.3/15.3 17.9/22.9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680/84 I/C Improvement &amp; Expressed Lane Extension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Make operational improvements to SR84/I-680 interchange and extend southbound express lane about two miles to the north.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20/21</a:t>
                      </a: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$145,640</a:t>
                      </a:r>
                    </a:p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148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$1,189,940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A360CB2-4828-4285-894A-F71BD9E5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7665" y="6388805"/>
            <a:ext cx="2743200" cy="365125"/>
          </a:xfrm>
        </p:spPr>
        <p:txBody>
          <a:bodyPr/>
          <a:lstStyle/>
          <a:p>
            <a:fld id="{94CC2FB9-69D1-414C-B26E-6FB9E70DE0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69988" y="0"/>
            <a:ext cx="99220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69988" y="1470923"/>
            <a:ext cx="8398013" cy="5152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40000"/>
              </a:lnSpc>
              <a:buNone/>
              <a:tabLst>
                <a:tab pos="1771650" algn="l"/>
              </a:tabLst>
            </a:pPr>
            <a:endParaRPr lang="en-US" altLang="en-US" sz="1800" b="0" kern="0" dirty="0"/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  <a:tabLst>
                <a:tab pos="1771650" algn="l"/>
              </a:tabLst>
            </a:pPr>
            <a:endParaRPr lang="en-US" altLang="en-US" sz="2000" kern="0" dirty="0"/>
          </a:p>
        </p:txBody>
      </p:sp>
      <p:sp>
        <p:nvSpPr>
          <p:cNvPr id="3" name="Rectangle 2"/>
          <p:cNvSpPr/>
          <p:nvPr/>
        </p:nvSpPr>
        <p:spPr>
          <a:xfrm>
            <a:off x="2269988" y="208860"/>
            <a:ext cx="395936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buSzPct val="80000"/>
              <a:tabLst>
                <a:tab pos="1771650" algn="l"/>
              </a:tabLst>
            </a:pPr>
            <a:r>
              <a:rPr lang="en-US" altLang="en-US" sz="2400" b="1" dirty="0">
                <a:solidFill>
                  <a:srgbClr val="C00000"/>
                </a:solidFill>
              </a:rPr>
              <a:t>District 4 - Candidates for SB1 Congested &amp; Trade Corridors Programs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624293"/>
              </p:ext>
            </p:extLst>
          </p:nvPr>
        </p:nvGraphicFramePr>
        <p:xfrm>
          <a:off x="492123" y="2691206"/>
          <a:ext cx="5251452" cy="2788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82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74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52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241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County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Route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PM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Name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R10.4/30.2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 80 Express Lanes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4.0/ 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Marin Sonoma Narrows HOV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SM/SCL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0.000/ 21.8 45.7 / 52.6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SM/SCL 101 Managed Lane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20.9 / 27.0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Marin Sonoma Narrows HOV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10.6 / 13.5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80/680/12 ICP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/ 15.7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I-80 WB Cordelia Truck Scales Relocation Project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680/84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10.3/15.3 17.9/22.9</a:t>
                      </a:r>
                    </a:p>
                    <a:p>
                      <a:pPr marL="0" algn="ctr" defTabSz="914400" rtl="0" eaLnBrk="1" fontAlgn="b" latinLnBrk="0" hangingPunct="1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680/84 I/C Improvement &amp; Expressed Lane Extension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174813"/>
            <a:ext cx="5029199" cy="65083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EB8D747-337B-4774-9CF3-D4508D68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2FB9-69D1-414C-B26E-6FB9E70DE0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810439"/>
              </p:ext>
            </p:extLst>
          </p:nvPr>
        </p:nvGraphicFramePr>
        <p:xfrm>
          <a:off x="10048" y="0"/>
          <a:ext cx="12181952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527349" y="39770"/>
            <a:ext cx="977704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SzPct val="80000"/>
              <a:tabLst>
                <a:tab pos="1771650" algn="l"/>
              </a:tabLst>
            </a:pPr>
            <a:r>
              <a:rPr lang="en-US" altLang="en-US" sz="2400" b="1" dirty="0">
                <a:solidFill>
                  <a:srgbClr val="C00000"/>
                </a:solidFill>
              </a:rPr>
              <a:t>District 4 - 10-year SHOPP Investment</a:t>
            </a:r>
          </a:p>
          <a:p>
            <a:pPr algn="ctr">
              <a:buSzPct val="80000"/>
              <a:tabLst>
                <a:tab pos="1771650" algn="l"/>
              </a:tabLst>
            </a:pPr>
            <a:r>
              <a:rPr lang="en-US" altLang="en-US" sz="2400" b="1" dirty="0">
                <a:solidFill>
                  <a:srgbClr val="C00000"/>
                </a:solidFill>
              </a:rPr>
              <a:t>And Potential Congested/Trade Corridors Competitive Programs (1</a:t>
            </a:r>
            <a:r>
              <a:rPr lang="en-US" altLang="en-US" sz="2400" b="1" baseline="30000" dirty="0">
                <a:solidFill>
                  <a:srgbClr val="C00000"/>
                </a:solidFill>
              </a:rPr>
              <a:t>st</a:t>
            </a:r>
            <a:r>
              <a:rPr lang="en-US" altLang="en-US" sz="2400" b="1" dirty="0">
                <a:solidFill>
                  <a:srgbClr val="C00000"/>
                </a:solidFill>
              </a:rPr>
              <a:t> Cycle)</a:t>
            </a:r>
            <a:endParaRPr lang="en-US" altLang="en-US" sz="10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20AFD5-D2E9-4A59-BC15-CC96526C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94CC2FB9-69D1-414C-B26E-6FB9E70DE09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69988" y="1470923"/>
            <a:ext cx="8398013" cy="515293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40000"/>
              </a:lnSpc>
              <a:buNone/>
              <a:tabLst>
                <a:tab pos="1771650" algn="l"/>
              </a:tabLst>
            </a:pPr>
            <a:endParaRPr lang="en-US" altLang="en-US" sz="1800" b="0" kern="0" dirty="0"/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  <a:tabLst>
                <a:tab pos="1771650" algn="l"/>
              </a:tabLst>
            </a:pPr>
            <a:endParaRPr lang="en-US" altLang="en-US" sz="2000" kern="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10589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AA12F63-0983-4DC8-9818-A7348A41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616449" cy="365125"/>
          </a:xfrm>
        </p:spPr>
        <p:txBody>
          <a:bodyPr/>
          <a:lstStyle/>
          <a:p>
            <a:fld id="{94CC2FB9-69D1-414C-B26E-6FB9E70DE09D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24448" y="23124"/>
            <a:ext cx="1049048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SzPct val="80000"/>
              <a:tabLst>
                <a:tab pos="1771650" algn="l"/>
              </a:tabLst>
            </a:pPr>
            <a:r>
              <a:rPr lang="en-US" altLang="en-US" sz="2400" b="1" dirty="0">
                <a:solidFill>
                  <a:srgbClr val="C00000"/>
                </a:solidFill>
              </a:rPr>
              <a:t>District 4 - 10-year SHOPP Investment</a:t>
            </a:r>
          </a:p>
          <a:p>
            <a:pPr algn="ctr">
              <a:spcBef>
                <a:spcPct val="0"/>
              </a:spcBef>
              <a:buSzPct val="80000"/>
              <a:tabLst>
                <a:tab pos="1771650" algn="l"/>
              </a:tabLst>
            </a:pPr>
            <a:r>
              <a:rPr lang="en-US" altLang="en-US" sz="2400" b="1" dirty="0">
                <a:solidFill>
                  <a:srgbClr val="C00000"/>
                </a:solidFill>
              </a:rPr>
              <a:t>And Potential Congested/Trade Corridors Competitive Programs (1</a:t>
            </a:r>
            <a:r>
              <a:rPr lang="en-US" altLang="en-US" sz="2400" b="1" baseline="30000" dirty="0">
                <a:solidFill>
                  <a:srgbClr val="C00000"/>
                </a:solidFill>
              </a:rPr>
              <a:t>st</a:t>
            </a:r>
            <a:r>
              <a:rPr lang="en-US" altLang="en-US" sz="2400" b="1" dirty="0">
                <a:solidFill>
                  <a:srgbClr val="C00000"/>
                </a:solidFill>
              </a:rPr>
              <a:t> &amp; 2</a:t>
            </a:r>
            <a:r>
              <a:rPr lang="en-US" altLang="en-US" sz="2400" b="1" baseline="30000" dirty="0">
                <a:solidFill>
                  <a:srgbClr val="C00000"/>
                </a:solidFill>
              </a:rPr>
              <a:t>nd</a:t>
            </a:r>
            <a:r>
              <a:rPr lang="en-US" altLang="en-US" sz="2400" b="1" dirty="0">
                <a:solidFill>
                  <a:srgbClr val="C00000"/>
                </a:solidFill>
              </a:rPr>
              <a:t> Cycles)</a:t>
            </a:r>
            <a:endParaRPr lang="en-US" altLang="en-US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 animBg="0"/>
        </p:bldSub>
      </p:bldGraphic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224" y="2975928"/>
            <a:ext cx="10515600" cy="2399939"/>
          </a:xfrm>
        </p:spPr>
        <p:txBody>
          <a:bodyPr/>
          <a:lstStyle/>
          <a:p>
            <a:pPr marL="344488" indent="-344488"/>
            <a:r>
              <a:rPr lang="en-US" sz="2400" dirty="0"/>
              <a:t>State Highway Operation and Protection Program (SHOPP)</a:t>
            </a:r>
          </a:p>
          <a:p>
            <a:pPr marL="344488" indent="-344488"/>
            <a:r>
              <a:rPr lang="en-US" sz="2400" dirty="0"/>
              <a:t>SB1 </a:t>
            </a:r>
            <a:r>
              <a:rPr lang="en-US" sz="2400" dirty="0" smtClean="0"/>
              <a:t>Passage Has Accelerated </a:t>
            </a:r>
            <a:r>
              <a:rPr lang="en-US" sz="2400" dirty="0"/>
              <a:t>Funding and Delivery</a:t>
            </a:r>
          </a:p>
          <a:p>
            <a:pPr marL="344488" indent="-344488"/>
            <a:r>
              <a:rPr lang="en-US" sz="2400" dirty="0"/>
              <a:t>SHOPP 10-Year </a:t>
            </a:r>
            <a:r>
              <a:rPr lang="en-US" sz="2400" dirty="0" smtClean="0"/>
              <a:t>Plan Development</a:t>
            </a:r>
            <a:endParaRPr lang="en-US" sz="2400" dirty="0"/>
          </a:p>
          <a:p>
            <a:pPr marL="344488" indent="-344488"/>
            <a:r>
              <a:rPr lang="en-US" sz="2400" dirty="0"/>
              <a:t>2018 </a:t>
            </a:r>
            <a:r>
              <a:rPr lang="en-US" sz="2400" dirty="0" smtClean="0"/>
              <a:t>SHOPP Update</a:t>
            </a:r>
            <a:endParaRPr lang="en-US" sz="2400" dirty="0"/>
          </a:p>
          <a:p>
            <a:pPr marL="344488" indent="-344488"/>
            <a:r>
              <a:rPr lang="en-US" sz="2400" dirty="0"/>
              <a:t>SB1 Congested and Trade Corridors Competitive Programs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09655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SB1 and Regional Workload on State Highway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8FB20A7-BC65-406D-8ACD-156EB8FF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2FB9-69D1-414C-B26E-6FB9E70DE0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1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224" y="2975928"/>
            <a:ext cx="10515600" cy="2399939"/>
          </a:xfrm>
        </p:spPr>
        <p:txBody>
          <a:bodyPr/>
          <a:lstStyle/>
          <a:p>
            <a:pPr marL="344488" indent="-344488"/>
            <a:r>
              <a:rPr lang="en-US" sz="2400" dirty="0"/>
              <a:t>Asset management and fix-it-first priority</a:t>
            </a:r>
          </a:p>
          <a:p>
            <a:pPr marL="344488" indent="-344488"/>
            <a:r>
              <a:rPr lang="en-US" sz="2400" dirty="0"/>
              <a:t>Protect, preserve and rehabilitate State Highway System infrastructures</a:t>
            </a:r>
          </a:p>
          <a:p>
            <a:pPr marL="344488" indent="-344488"/>
            <a:r>
              <a:rPr lang="en-US" sz="2400" dirty="0"/>
              <a:t>Respond to emergency, safety or mandated needs</a:t>
            </a:r>
          </a:p>
          <a:p>
            <a:pPr marL="344488" indent="-344488"/>
            <a:r>
              <a:rPr lang="en-US" sz="2400" dirty="0"/>
              <a:t>Pre-SB1: Average $300 million </a:t>
            </a:r>
            <a:r>
              <a:rPr lang="en-US" sz="2400" dirty="0" smtClean="0"/>
              <a:t>invested per </a:t>
            </a:r>
            <a:r>
              <a:rPr lang="en-US" sz="2400" dirty="0"/>
              <a:t>year for Bay Area </a:t>
            </a:r>
          </a:p>
          <a:p>
            <a:pPr marL="344488" indent="-344488"/>
            <a:r>
              <a:rPr lang="en-US" sz="2400" dirty="0"/>
              <a:t>SB1 doubles the investment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09655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SB1 and State Highway Operation &amp; Protection Program (SHOPP)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6DA7D8A-8A78-4269-851F-C744C908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2FB9-69D1-414C-B26E-6FB9E70DE0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5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928" y="1606731"/>
            <a:ext cx="11378480" cy="63672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94CC2FB9-69D1-414C-B26E-6FB9E70DE09D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7772" y="5903893"/>
            <a:ext cx="9278051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Proposed SHOPP 10-Year Plan Development</a:t>
            </a:r>
          </a:p>
          <a:p>
            <a:r>
              <a:rPr lang="en-US" sz="2800" b="1" dirty="0" smtClean="0"/>
              <a:t>SR 37 Workload List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94559" y="1506022"/>
            <a:ext cx="722447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Project Initiation Documents for Project Studies are planned for Route 37: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23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2016101"/>
          <a:ext cx="10515599" cy="3970385"/>
        </p:xfrm>
        <a:graphic>
          <a:graphicData uri="http://schemas.openxmlformats.org/drawingml/2006/table">
            <a:tbl>
              <a:tblPr/>
              <a:tblGrid>
                <a:gridCol w="362607"/>
                <a:gridCol w="473189"/>
                <a:gridCol w="493763"/>
                <a:gridCol w="473189"/>
                <a:gridCol w="1409280"/>
                <a:gridCol w="2615399"/>
                <a:gridCol w="802364"/>
                <a:gridCol w="794649"/>
                <a:gridCol w="702069"/>
                <a:gridCol w="360035"/>
                <a:gridCol w="699497"/>
                <a:gridCol w="732929"/>
                <a:gridCol w="596629"/>
              </a:tblGrid>
              <a:tr h="27344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Begin Postmile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Postmile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Purpose &amp; Need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Improvement Description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Type and Funding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SHOPP (0042), SHOPP SB-1 (3290),  State Sponsored (0042) or Reimbursement (0042R)(SHOPP, SHOPP SB-1, State, R)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Anchor Asset (Main Category)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PID Status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Complete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Completion Date (MM/DD/YYYY)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Pre-PID Estimated Project Cost ($M) 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(Construction + ROW + Support Costs)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FY for RTL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 preservation (Long Lead)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 CAPM from Son/Sol County line to Sage Street UC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SHOPP SB-1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6/29/2018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10.76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2024/25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Various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Various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safety and reduce accidents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Solano County on various route (Rte. 37, 80 &amp; 780) at various location - Install Flashing Beacons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SHOPP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- Collision Reduction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6/29/2018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1.61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2022/23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4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Improvements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SON-037-PM3.78/4.00 &amp; SON-121-PM0.00/0.15 - Construct a roundabout at the intersection of SR-37 and SR-121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SHOPP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6/28/2019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40.51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2025/26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(long 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54964" y="1017038"/>
            <a:ext cx="499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SR 37 Projects Included in FY 17/18 PID Work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2FB9-69D1-414C-B26E-6FB9E70DE09D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243907"/>
            <a:ext cx="11503047" cy="64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7165" y="2201894"/>
            <a:ext cx="1073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SB1 Accelerated $588 million Funding &amp; 22 SHOPP Projects in District 4</a:t>
            </a:r>
          </a:p>
        </p:txBody>
      </p:sp>
      <p:sp>
        <p:nvSpPr>
          <p:cNvPr id="7" name="Rectangle 6"/>
          <p:cNvSpPr/>
          <p:nvPr/>
        </p:nvSpPr>
        <p:spPr>
          <a:xfrm>
            <a:off x="5877216" y="2848227"/>
            <a:ext cx="4511676" cy="1261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22 SHOPP Projects </a:t>
            </a:r>
            <a:r>
              <a:rPr lang="en-US" sz="2400" b="1" dirty="0" smtClean="0"/>
              <a:t>Accelerated of various assets:</a:t>
            </a:r>
            <a:endParaRPr lang="en-US" sz="2400" b="1" dirty="0"/>
          </a:p>
          <a:p>
            <a:endParaRPr lang="en-US" sz="2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865500" y="3819046"/>
          <a:ext cx="4523392" cy="258155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2616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16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770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Bridge</a:t>
                      </a:r>
                      <a:endParaRPr lang="en-US" sz="1050" b="1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8 Projects</a:t>
                      </a:r>
                      <a:endParaRPr lang="en-US" sz="1050" b="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$213 million</a:t>
                      </a:r>
                      <a:endParaRPr lang="en-US" sz="1050" b="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Mobility</a:t>
                      </a:r>
                      <a:endParaRPr lang="en-US" sz="1050" b="1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6 Projects</a:t>
                      </a:r>
                      <a:endParaRPr lang="en-US" sz="1050" b="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$164 Million</a:t>
                      </a:r>
                      <a:endParaRPr lang="en-US" sz="1050" b="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770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Pavement</a:t>
                      </a:r>
                      <a:endParaRPr lang="en-US" sz="1050" b="1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5 Projects</a:t>
                      </a:r>
                      <a:endParaRPr lang="en-US" sz="1050" b="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$187 million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Drainage</a:t>
                      </a:r>
                      <a:endParaRPr lang="en-US" sz="1050" b="1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3 Projects</a:t>
                      </a:r>
                      <a:endParaRPr lang="en-US" sz="1050" b="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$24 million 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D6EB349-6C2E-4664-B904-5A7E7A63E851}"/>
              </a:ext>
            </a:extLst>
          </p:cNvPr>
          <p:cNvSpPr/>
          <p:nvPr/>
        </p:nvSpPr>
        <p:spPr>
          <a:xfrm>
            <a:off x="904870" y="2848227"/>
            <a:ext cx="452339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22 SHOPP Projects Accelerated</a:t>
            </a:r>
          </a:p>
          <a:p>
            <a:pPr algn="ctr"/>
            <a:r>
              <a:rPr lang="en-US" sz="2400" b="1" dirty="0" smtClean="0"/>
              <a:t>$588M at </a:t>
            </a:r>
            <a:r>
              <a:rPr lang="en-US" sz="2400" b="1" dirty="0"/>
              <a:t>recent CTC Meetings</a:t>
            </a:r>
            <a:endParaRPr lang="en-US" sz="2800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66EAA8E3-FF6D-488B-8944-AAC0E7E5AC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4870" y="3802337"/>
          <a:ext cx="4523392" cy="256849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2616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16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639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June CTC</a:t>
                      </a:r>
                      <a:endParaRPr lang="en-US" sz="1050" b="1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 Projects</a:t>
                      </a:r>
                      <a:endParaRPr lang="en-US" sz="1050" b="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$35</a:t>
                      </a:r>
                      <a:r>
                        <a:rPr lang="en-US" sz="2000" b="0" baseline="0" dirty="0">
                          <a:effectLst/>
                        </a:rPr>
                        <a:t> m</a:t>
                      </a:r>
                      <a:r>
                        <a:rPr lang="en-US" sz="2000" b="0" dirty="0">
                          <a:effectLst/>
                        </a:rPr>
                        <a:t>illion</a:t>
                      </a:r>
                      <a:endParaRPr lang="en-US" sz="1050" b="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August CTC</a:t>
                      </a:r>
                      <a:endParaRPr lang="en-US" sz="1050" b="1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2 Projects</a:t>
                      </a:r>
                      <a:endParaRPr lang="en-US" sz="1050" b="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$41 million</a:t>
                      </a:r>
                      <a:endParaRPr lang="en-US" sz="1050" b="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39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July CTC</a:t>
                      </a:r>
                      <a:endParaRPr lang="en-US" sz="1050" b="1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3 Projects</a:t>
                      </a:r>
                      <a:endParaRPr lang="en-US" sz="1050" b="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$187</a:t>
                      </a:r>
                      <a:r>
                        <a:rPr lang="en-US" sz="2000" b="0" baseline="0" dirty="0">
                          <a:effectLst/>
                        </a:rPr>
                        <a:t> m</a:t>
                      </a:r>
                      <a:r>
                        <a:rPr lang="en-US" sz="2000" b="0" dirty="0">
                          <a:effectLst/>
                        </a:rPr>
                        <a:t>illion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October CTC</a:t>
                      </a:r>
                      <a:endParaRPr lang="en-US" sz="1050" b="1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15 Projects</a:t>
                      </a:r>
                      <a:endParaRPr lang="en-US" sz="1050" b="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$325 million 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BC6BEA2-7331-4506-BC9A-0F7BFCDE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2FB9-69D1-414C-B26E-6FB9E70DE0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2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91826" y="2021363"/>
            <a:ext cx="10429630" cy="60753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40000"/>
              </a:lnSpc>
              <a:spcBef>
                <a:spcPct val="0"/>
              </a:spcBef>
              <a:buClrTx/>
              <a:buSzPct val="80000"/>
              <a:buNone/>
              <a:tabLst>
                <a:tab pos="1771650" algn="l"/>
              </a:tabLst>
            </a:pPr>
            <a:r>
              <a:rPr lang="en-US" sz="2800" dirty="0" smtClean="0">
                <a:solidFill>
                  <a:srgbClr val="C00000"/>
                </a:solidFill>
              </a:rPr>
              <a:t>SB1 Accelerated </a:t>
            </a:r>
            <a:r>
              <a:rPr lang="en-US" sz="2800" dirty="0">
                <a:solidFill>
                  <a:srgbClr val="C00000"/>
                </a:solidFill>
              </a:rPr>
              <a:t>Delivery of 5 </a:t>
            </a:r>
            <a:r>
              <a:rPr lang="en-US" sz="2800" dirty="0" smtClean="0">
                <a:solidFill>
                  <a:srgbClr val="C00000"/>
                </a:solidFill>
              </a:rPr>
              <a:t>Projects </a:t>
            </a:r>
            <a:r>
              <a:rPr lang="en-US" sz="2800" dirty="0">
                <a:solidFill>
                  <a:srgbClr val="C00000"/>
                </a:solidFill>
              </a:rPr>
              <a:t>$61 million in Summer 2018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517313"/>
              </p:ext>
            </p:extLst>
          </p:nvPr>
        </p:nvGraphicFramePr>
        <p:xfrm>
          <a:off x="2287878" y="2628898"/>
          <a:ext cx="7912100" cy="391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Worksheet" r:id="rId5" imgW="6419979" imgH="3171960" progId="Excel.Sheet.12">
                  <p:embed/>
                </p:oleObj>
              </mc:Choice>
              <mc:Fallback>
                <p:oleObj name="Worksheet" r:id="rId5" imgW="6419979" imgH="3171960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7878" y="2628898"/>
                        <a:ext cx="7912100" cy="3910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FD08D81-A104-40DC-A407-0BBF0E6F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0226" y="6356349"/>
            <a:ext cx="2743200" cy="365125"/>
          </a:xfrm>
        </p:spPr>
        <p:txBody>
          <a:bodyPr/>
          <a:lstStyle/>
          <a:p>
            <a:fld id="{94CC2FB9-69D1-414C-B26E-6FB9E70DE0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69988" y="1470923"/>
            <a:ext cx="8398013" cy="5152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40000"/>
              </a:lnSpc>
              <a:buNone/>
              <a:tabLst>
                <a:tab pos="1771650" algn="l"/>
              </a:tabLst>
            </a:pPr>
            <a:endParaRPr lang="en-US" altLang="en-US" sz="1800" b="0" kern="0" dirty="0"/>
          </a:p>
          <a:p>
            <a:pPr>
              <a:lnSpc>
                <a:spcPct val="140000"/>
              </a:lnSpc>
              <a:buFont typeface="Arial" panose="020B0604020202020204" pitchFamily="34" charset="0"/>
              <a:buChar char="•"/>
              <a:tabLst>
                <a:tab pos="1771650" algn="l"/>
              </a:tabLst>
            </a:pPr>
            <a:endParaRPr lang="en-US" altLang="en-US" sz="2000" kern="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679581"/>
              </p:ext>
            </p:extLst>
          </p:nvPr>
        </p:nvGraphicFramePr>
        <p:xfrm>
          <a:off x="2120900" y="3280981"/>
          <a:ext cx="7950200" cy="294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Worksheet" r:id="rId5" imgW="5353005" imgH="1981054" progId="Excel.Sheet.12">
                  <p:embed/>
                </p:oleObj>
              </mc:Choice>
              <mc:Fallback>
                <p:oleObj name="Worksheet" r:id="rId5" imgW="5353005" imgH="1981054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900" y="3280981"/>
                        <a:ext cx="7950200" cy="294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95250" y="1987187"/>
            <a:ext cx="120015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SzPct val="80000"/>
              <a:tabLst>
                <a:tab pos="1771650" algn="l"/>
              </a:tabLst>
            </a:pPr>
            <a:r>
              <a:rPr lang="en-US" altLang="en-US" sz="2800" b="1" dirty="0" smtClean="0">
                <a:solidFill>
                  <a:srgbClr val="C00000"/>
                </a:solidFill>
              </a:rPr>
              <a:t>SB1 Accelerated Funding in Bay Area</a:t>
            </a:r>
            <a:endParaRPr lang="en-US" altLang="en-US" sz="2800" b="1" dirty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SzPct val="80000"/>
              <a:tabLst>
                <a:tab pos="1771650" algn="l"/>
              </a:tabLst>
            </a:pPr>
            <a:r>
              <a:rPr lang="en-US" altLang="en-US" sz="2400" b="1" dirty="0">
                <a:solidFill>
                  <a:srgbClr val="C00000"/>
                </a:solidFill>
              </a:rPr>
              <a:t>3 New I-80 Freight Corridor Improvement Projects - $143 million for FY 2019/2020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84DB129-9AC0-492F-B182-9E342EAD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2FB9-69D1-414C-B26E-6FB9E70DE0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1262</Words>
  <Application>Microsoft Office PowerPoint</Application>
  <PresentationFormat>Widescreen</PresentationFormat>
  <Paragraphs>472</Paragraphs>
  <Slides>16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Myriad Pro Cond</vt:lpstr>
      <vt:lpstr>Times New Roman</vt:lpstr>
      <vt:lpstr>Wingdings</vt:lpstr>
      <vt:lpstr>Office Theme</vt:lpstr>
      <vt:lpstr>Worksheet</vt:lpstr>
      <vt:lpstr> Speaker: Dan McElhinney, Caltrans 37 Policy Group Meeting March 1,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Caltrans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Nyaga, Bonny@DOT</dc:creator>
  <cp:lastModifiedBy>Dan McElhinney</cp:lastModifiedBy>
  <cp:revision>238</cp:revision>
  <cp:lastPrinted>2018-01-04T10:39:52Z</cp:lastPrinted>
  <dcterms:created xsi:type="dcterms:W3CDTF">2017-11-06T17:09:46Z</dcterms:created>
  <dcterms:modified xsi:type="dcterms:W3CDTF">2018-03-01T15:31:01Z</dcterms:modified>
</cp:coreProperties>
</file>